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257" r:id="rId5"/>
    <p:sldId id="513" r:id="rId6"/>
    <p:sldId id="387" r:id="rId7"/>
    <p:sldId id="259" r:id="rId8"/>
    <p:sldId id="283" r:id="rId9"/>
    <p:sldId id="514" r:id="rId10"/>
    <p:sldId id="474" r:id="rId11"/>
    <p:sldId id="365" r:id="rId12"/>
    <p:sldId id="496" r:id="rId13"/>
    <p:sldId id="469" r:id="rId14"/>
    <p:sldId id="428" r:id="rId15"/>
    <p:sldId id="288" r:id="rId16"/>
    <p:sldId id="558" r:id="rId17"/>
    <p:sldId id="499" r:id="rId18"/>
    <p:sldId id="501" r:id="rId19"/>
    <p:sldId id="502" r:id="rId20"/>
    <p:sldId id="519" r:id="rId21"/>
    <p:sldId id="531" r:id="rId22"/>
    <p:sldId id="532" r:id="rId23"/>
    <p:sldId id="553" r:id="rId24"/>
    <p:sldId id="522" r:id="rId25"/>
    <p:sldId id="507" r:id="rId26"/>
    <p:sldId id="443" r:id="rId27"/>
    <p:sldId id="364" r:id="rId28"/>
    <p:sldId id="503" r:id="rId29"/>
    <p:sldId id="504" r:id="rId30"/>
    <p:sldId id="509" r:id="rId31"/>
    <p:sldId id="506" r:id="rId32"/>
    <p:sldId id="523" r:id="rId33"/>
    <p:sldId id="515" r:id="rId34"/>
    <p:sldId id="534" r:id="rId35"/>
    <p:sldId id="437" r:id="rId36"/>
    <p:sldId id="436" r:id="rId37"/>
    <p:sldId id="383" r:id="rId38"/>
    <p:sldId id="528" r:id="rId39"/>
    <p:sldId id="406" r:id="rId40"/>
    <p:sldId id="557" r:id="rId41"/>
    <p:sldId id="475" r:id="rId42"/>
    <p:sldId id="480" r:id="rId43"/>
    <p:sldId id="450" r:id="rId44"/>
    <p:sldId id="407" r:id="rId45"/>
    <p:sldId id="544" r:id="rId46"/>
    <p:sldId id="547" r:id="rId47"/>
    <p:sldId id="530" r:id="rId48"/>
    <p:sldId id="517" r:id="rId49"/>
    <p:sldId id="545" r:id="rId50"/>
    <p:sldId id="551" r:id="rId51"/>
    <p:sldId id="546" r:id="rId52"/>
    <p:sldId id="525" r:id="rId53"/>
    <p:sldId id="516" r:id="rId54"/>
    <p:sldId id="548" r:id="rId55"/>
    <p:sldId id="518" r:id="rId56"/>
    <p:sldId id="549" r:id="rId57"/>
    <p:sldId id="527" r:id="rId58"/>
    <p:sldId id="497" r:id="rId59"/>
    <p:sldId id="482" r:id="rId60"/>
    <p:sldId id="268" r:id="rId61"/>
    <p:sldId id="550" r:id="rId62"/>
    <p:sldId id="462" r:id="rId63"/>
    <p:sldId id="412" r:id="rId64"/>
    <p:sldId id="536" r:id="rId65"/>
    <p:sldId id="552" r:id="rId66"/>
    <p:sldId id="554" r:id="rId67"/>
    <p:sldId id="555" r:id="rId68"/>
    <p:sldId id="324" r:id="rId69"/>
    <p:sldId id="329" r:id="rId70"/>
    <p:sldId id="537" r:id="rId71"/>
    <p:sldId id="379" r:id="rId72"/>
    <p:sldId id="422" r:id="rId73"/>
    <p:sldId id="543" r:id="rId74"/>
    <p:sldId id="540" r:id="rId75"/>
    <p:sldId id="481" r:id="rId76"/>
    <p:sldId id="476" r:id="rId7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0" userDrawn="1">
          <p15:clr>
            <a:srgbClr val="A4A3A4"/>
          </p15:clr>
        </p15:guide>
        <p15:guide id="2" orient="horz" pos="298" userDrawn="1">
          <p15:clr>
            <a:srgbClr val="A4A3A4"/>
          </p15:clr>
        </p15:guide>
        <p15:guide id="3" orient="horz" pos="881" userDrawn="1">
          <p15:clr>
            <a:srgbClr val="A4A3A4"/>
          </p15:clr>
        </p15:guide>
        <p15:guide id="4" pos="3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jl, thema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ijl, lich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86561" autoAdjust="0"/>
  </p:normalViewPr>
  <p:slideViewPr>
    <p:cSldViewPr snapToGrid="0">
      <p:cViewPr varScale="1">
        <p:scale>
          <a:sx n="71" d="100"/>
          <a:sy n="71" d="100"/>
        </p:scale>
        <p:origin x="1205" y="48"/>
      </p:cViewPr>
      <p:guideLst>
        <p:guide orient="horz" pos="3740"/>
        <p:guide orient="horz" pos="298"/>
        <p:guide orient="horz" pos="881"/>
        <p:guide pos="389"/>
      </p:guideLst>
    </p:cSldViewPr>
  </p:slideViewPr>
  <p:outlineViewPr>
    <p:cViewPr>
      <p:scale>
        <a:sx n="33" d="100"/>
        <a:sy n="33" d="100"/>
      </p:scale>
      <p:origin x="0" y="-47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2206"/>
    </p:cViewPr>
  </p:sorter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A5BBF-9A9E-E34C-87D2-CD6D1CA60245}" type="datetime1">
              <a:rPr lang="en-US" smtClean="0"/>
              <a:t>11/6/2018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D1C1E-7544-3144-B6B3-A3D63AEA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360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FB5CF-D153-1544-8329-2FC1F4ABF24D}" type="datetime1">
              <a:rPr lang="en-US" smtClean="0"/>
              <a:t>11/6/2018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1139D-5AC7-4B0B-A715-E40E0591EF8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629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  <a:p>
            <a:endParaRPr lang="nl-NL" baseline="0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4900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container?</a:t>
            </a:r>
          </a:p>
          <a:p>
            <a:r>
              <a:rPr lang="en-US" dirty="0" err="1"/>
              <a:t>Anlogy</a:t>
            </a:r>
            <a:r>
              <a:rPr lang="en-US" dirty="0"/>
              <a:t> with Billy bookcase Ikea</a:t>
            </a:r>
          </a:p>
          <a:p>
            <a:endParaRPr lang="en-US" dirty="0"/>
          </a:p>
          <a:p>
            <a:r>
              <a:rPr lang="en-US" dirty="0"/>
              <a:t>A way of delivering software</a:t>
            </a:r>
          </a:p>
          <a:p>
            <a:r>
              <a:rPr lang="en-US" dirty="0"/>
              <a:t>Standard 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853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866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74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15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4341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Producten</a:t>
            </a:r>
            <a:r>
              <a:rPr lang="en-US" dirty="0"/>
              <a:t> -</a:t>
            </a:r>
            <a:r>
              <a:rPr lang="en-US" dirty="0" err="1"/>
              <a:t>groen</a:t>
            </a:r>
            <a:endParaRPr lang="en-US" dirty="0"/>
          </a:p>
          <a:p>
            <a:r>
              <a:rPr lang="en-US" dirty="0"/>
              <a:t>Process</a:t>
            </a:r>
          </a:p>
          <a:p>
            <a:r>
              <a:rPr lang="en-US" dirty="0" err="1"/>
              <a:t>concepten</a:t>
            </a:r>
            <a:r>
              <a:rPr lang="en-US" dirty="0"/>
              <a:t> - </a:t>
            </a:r>
            <a:r>
              <a:rPr lang="en-US" dirty="0" err="1"/>
              <a:t>oranje</a:t>
            </a:r>
            <a:endParaRPr lang="en-US" dirty="0"/>
          </a:p>
          <a:p>
            <a:r>
              <a:rPr lang="en-US" dirty="0" err="1"/>
              <a:t>Standaarden</a:t>
            </a:r>
            <a:r>
              <a:rPr lang="en-US" dirty="0"/>
              <a:t> – </a:t>
            </a:r>
            <a:r>
              <a:rPr lang="en-US" dirty="0" err="1"/>
              <a:t>blauw</a:t>
            </a:r>
            <a:endParaRPr lang="en-US" dirty="0"/>
          </a:p>
          <a:p>
            <a:r>
              <a:rPr lang="en-US" dirty="0"/>
              <a:t>People: </a:t>
            </a:r>
            <a:r>
              <a:rPr lang="en-US" dirty="0" err="1"/>
              <a:t>niet</a:t>
            </a:r>
            <a:r>
              <a:rPr lang="en-US" dirty="0"/>
              <a:t> in </a:t>
            </a:r>
            <a:r>
              <a:rPr lang="en-US" dirty="0" err="1"/>
              <a:t>plaat</a:t>
            </a:r>
            <a:endParaRPr lang="en-US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643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3188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552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7071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</a:t>
            </a:r>
            <a:r>
              <a:rPr lang="en-US" baseline="0" dirty="0"/>
              <a:t> Level overview</a:t>
            </a:r>
          </a:p>
          <a:p>
            <a:endParaRPr lang="en-US" baseline="0" dirty="0"/>
          </a:p>
          <a:p>
            <a:r>
              <a:rPr lang="en-US" dirty="0"/>
              <a:t>Docker CLI</a:t>
            </a:r>
          </a:p>
          <a:p>
            <a:r>
              <a:rPr lang="en-US" dirty="0"/>
              <a:t>Docker API</a:t>
            </a:r>
          </a:p>
          <a:p>
            <a:r>
              <a:rPr lang="en-US" dirty="0"/>
              <a:t>Docker </a:t>
            </a:r>
            <a:r>
              <a:rPr lang="en-US" dirty="0" err="1"/>
              <a:t>Deamon</a:t>
            </a:r>
            <a:endParaRPr lang="nl-NL" dirty="0"/>
          </a:p>
          <a:p>
            <a:endParaRPr lang="en-US" baseline="0" dirty="0"/>
          </a:p>
          <a:p>
            <a:r>
              <a:rPr lang="en-US" baseline="0" dirty="0"/>
              <a:t>https://docs.docker.com/engine/docker-overview/ </a:t>
            </a:r>
          </a:p>
          <a:p>
            <a:endParaRPr lang="en-US" baseline="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09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Mijn</a:t>
            </a:r>
            <a:r>
              <a:rPr lang="en-US" baseline="0" dirty="0"/>
              <a:t> </a:t>
            </a:r>
            <a:r>
              <a:rPr lang="en-US" baseline="0" dirty="0" err="1"/>
              <a:t>naam</a:t>
            </a:r>
            <a:r>
              <a:rPr lang="en-US" baseline="0" dirty="0"/>
              <a:t> is Johannes Sim.</a:t>
            </a:r>
          </a:p>
          <a:p>
            <a:r>
              <a:rPr lang="en-US" baseline="0" dirty="0" err="1"/>
              <a:t>Ik</a:t>
            </a:r>
            <a:r>
              <a:rPr lang="en-US" baseline="0" dirty="0"/>
              <a:t> ben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klassiek</a:t>
            </a:r>
            <a:r>
              <a:rPr lang="en-US" baseline="0" dirty="0"/>
              <a:t> </a:t>
            </a:r>
            <a:r>
              <a:rPr lang="en-US" baseline="0" dirty="0" err="1"/>
              <a:t>geschoolde</a:t>
            </a:r>
            <a:r>
              <a:rPr lang="en-US" baseline="0" dirty="0"/>
              <a:t> IT-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werk</a:t>
            </a:r>
            <a:r>
              <a:rPr lang="en-US" baseline="0" dirty="0"/>
              <a:t> </a:t>
            </a:r>
            <a:r>
              <a:rPr lang="en-US" baseline="0" dirty="0" err="1"/>
              <a:t>sinds</a:t>
            </a:r>
            <a:r>
              <a:rPr lang="en-US" baseline="0" dirty="0"/>
              <a:t> 1989 in de IT.</a:t>
            </a:r>
          </a:p>
          <a:p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werk</a:t>
            </a:r>
            <a:r>
              <a:rPr lang="en-US" baseline="0" dirty="0"/>
              <a:t> </a:t>
            </a:r>
            <a:r>
              <a:rPr lang="en-US" baseline="0" dirty="0" err="1"/>
              <a:t>sinds</a:t>
            </a:r>
            <a:r>
              <a:rPr lang="en-US" baseline="0" dirty="0"/>
              <a:t> 2000 met </a:t>
            </a:r>
            <a:r>
              <a:rPr lang="en-US" baseline="0" dirty="0" err="1"/>
              <a:t>veel</a:t>
            </a:r>
            <a:r>
              <a:rPr lang="en-US" baseline="0" dirty="0"/>
              <a:t> </a:t>
            </a:r>
            <a:r>
              <a:rPr lang="en-US" baseline="0" dirty="0" err="1"/>
              <a:t>plezier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IT-consultant </a:t>
            </a:r>
            <a:r>
              <a:rPr lang="en-US" baseline="0" dirty="0" err="1"/>
              <a:t>bij</a:t>
            </a:r>
            <a:r>
              <a:rPr lang="en-US" baseline="0" dirty="0"/>
              <a:t> Centric.</a:t>
            </a:r>
          </a:p>
          <a:p>
            <a:r>
              <a:rPr lang="en-US" baseline="0" dirty="0"/>
              <a:t>Het </a:t>
            </a:r>
            <a:r>
              <a:rPr lang="en-US" baseline="0" dirty="0" err="1"/>
              <a:t>leuke</a:t>
            </a:r>
            <a:r>
              <a:rPr lang="en-US" baseline="0" dirty="0"/>
              <a:t> van de job is de </a:t>
            </a:r>
            <a:r>
              <a:rPr lang="en-US" baseline="0" dirty="0" err="1"/>
              <a:t>verscheidenheid</a:t>
            </a:r>
            <a:r>
              <a:rPr lang="en-US" baseline="0" dirty="0"/>
              <a:t>. </a:t>
            </a:r>
          </a:p>
          <a:p>
            <a:r>
              <a:rPr lang="en-US" baseline="0" dirty="0"/>
              <a:t>De rode </a:t>
            </a:r>
            <a:r>
              <a:rPr lang="en-US" baseline="0" dirty="0" err="1"/>
              <a:t>draad</a:t>
            </a:r>
            <a:r>
              <a:rPr lang="en-US" baseline="0" dirty="0"/>
              <a:t> </a:t>
            </a:r>
            <a:r>
              <a:rPr lang="en-US" baseline="0" dirty="0" err="1"/>
              <a:t>bij</a:t>
            </a:r>
            <a:r>
              <a:rPr lang="en-US" baseline="0" dirty="0"/>
              <a:t> </a:t>
            </a:r>
            <a:r>
              <a:rPr lang="en-US" baseline="0" dirty="0" err="1"/>
              <a:t>mijn</a:t>
            </a:r>
            <a:r>
              <a:rPr lang="en-US" baseline="0" dirty="0"/>
              <a:t> </a:t>
            </a:r>
            <a:r>
              <a:rPr lang="en-US" baseline="0" dirty="0" err="1"/>
              <a:t>opdrachten</a:t>
            </a:r>
            <a:r>
              <a:rPr lang="en-US" baseline="0" dirty="0"/>
              <a:t> is het </a:t>
            </a:r>
            <a:r>
              <a:rPr lang="en-US" baseline="0" dirty="0" err="1"/>
              <a:t>leveren</a:t>
            </a:r>
            <a:r>
              <a:rPr lang="en-US" baseline="0" dirty="0"/>
              <a:t> van software.  </a:t>
            </a:r>
          </a:p>
          <a:p>
            <a:r>
              <a:rPr lang="en-US" baseline="0" dirty="0" err="1"/>
              <a:t>Vanaf</a:t>
            </a:r>
            <a:r>
              <a:rPr lang="en-US" baseline="0" dirty="0"/>
              <a:t> 2010 ben </a:t>
            </a:r>
            <a:r>
              <a:rPr lang="en-US" baseline="0" dirty="0" err="1"/>
              <a:t>ik</a:t>
            </a:r>
            <a:r>
              <a:rPr lang="en-US" baseline="0" dirty="0"/>
              <a:t> in IT op reis </a:t>
            </a:r>
            <a:r>
              <a:rPr lang="en-US" baseline="0" dirty="0" err="1"/>
              <a:t>gegaan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in </a:t>
            </a:r>
            <a:r>
              <a:rPr lang="en-US" baseline="0" dirty="0" err="1"/>
              <a:t>aanraking</a:t>
            </a:r>
            <a:r>
              <a:rPr lang="en-US" baseline="0" dirty="0"/>
              <a:t> </a:t>
            </a:r>
            <a:r>
              <a:rPr lang="en-US" baseline="0" dirty="0" err="1"/>
              <a:t>gekomen</a:t>
            </a:r>
            <a:r>
              <a:rPr lang="en-US" baseline="0" dirty="0"/>
              <a:t> met Agile, CD, DevOps, Container </a:t>
            </a:r>
            <a:r>
              <a:rPr lang="en-US" baseline="0" dirty="0" err="1"/>
              <a:t>en</a:t>
            </a:r>
            <a:r>
              <a:rPr lang="en-US" baseline="0" dirty="0"/>
              <a:t> Azure.</a:t>
            </a:r>
          </a:p>
          <a:p>
            <a:endParaRPr lang="en-US" baseline="0" dirty="0"/>
          </a:p>
          <a:p>
            <a:r>
              <a:rPr lang="en-US" baseline="0" dirty="0" err="1"/>
              <a:t>Ik</a:t>
            </a:r>
            <a:r>
              <a:rPr lang="en-US" baseline="0" dirty="0"/>
              <a:t> ben lid van CC Azure </a:t>
            </a:r>
            <a:r>
              <a:rPr lang="en-US" baseline="0" dirty="0" err="1"/>
              <a:t>binnen</a:t>
            </a:r>
            <a:r>
              <a:rPr lang="en-US" baseline="0" dirty="0"/>
              <a:t> Centric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breng</a:t>
            </a:r>
            <a:r>
              <a:rPr lang="en-US" baseline="0" dirty="0"/>
              <a:t> </a:t>
            </a:r>
            <a:r>
              <a:rPr lang="en-US" baseline="0" dirty="0" err="1"/>
              <a:t>mijn</a:t>
            </a:r>
            <a:r>
              <a:rPr lang="en-US" baseline="0" dirty="0"/>
              <a:t> Docker </a:t>
            </a:r>
            <a:r>
              <a:rPr lang="en-US" baseline="0" dirty="0" err="1"/>
              <a:t>kennis</a:t>
            </a:r>
            <a:r>
              <a:rPr lang="en-US" baseline="0" dirty="0"/>
              <a:t> in!</a:t>
            </a:r>
          </a:p>
          <a:p>
            <a:r>
              <a:rPr lang="en-US" baseline="0" dirty="0" err="1"/>
              <a:t>Voorzitter</a:t>
            </a:r>
            <a:r>
              <a:rPr lang="en-US" baseline="0" dirty="0"/>
              <a:t> van </a:t>
            </a:r>
            <a:r>
              <a:rPr lang="en-US" baseline="0" dirty="0" err="1"/>
              <a:t>werkgroep</a:t>
            </a:r>
            <a:r>
              <a:rPr lang="en-US" baseline="0" dirty="0"/>
              <a:t> containerization </a:t>
            </a:r>
            <a:r>
              <a:rPr lang="en-US" baseline="0" dirty="0" err="1"/>
              <a:t>binnen</a:t>
            </a:r>
            <a:r>
              <a:rPr lang="en-US" baseline="0" dirty="0"/>
              <a:t> Centric</a:t>
            </a:r>
          </a:p>
          <a:p>
            <a:endParaRPr lang="en-US" baseline="0" dirty="0"/>
          </a:p>
          <a:p>
            <a:r>
              <a:rPr lang="en-US" baseline="0" dirty="0" err="1"/>
              <a:t>Opdrachten</a:t>
            </a:r>
            <a:r>
              <a:rPr lang="en-US" baseline="0" dirty="0"/>
              <a:t> </a:t>
            </a:r>
            <a:r>
              <a:rPr lang="en-US" baseline="0" dirty="0" err="1"/>
              <a:t>uitgevoerd</a:t>
            </a:r>
            <a:r>
              <a:rPr lang="en-US" baseline="0" dirty="0"/>
              <a:t> </a:t>
            </a:r>
            <a:r>
              <a:rPr lang="en-US" baseline="0" dirty="0" err="1"/>
              <a:t>bij</a:t>
            </a:r>
            <a:r>
              <a:rPr lang="en-US" baseline="0" dirty="0"/>
              <a:t> KPN, ING, RWS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46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1.13 = Docker 17.03</a:t>
            </a:r>
          </a:p>
          <a:p>
            <a:r>
              <a:rPr lang="en-US" dirty="0"/>
              <a:t>CE</a:t>
            </a:r>
          </a:p>
          <a:p>
            <a:r>
              <a:rPr lang="en-US" dirty="0"/>
              <a:t>2 release channels</a:t>
            </a:r>
          </a:p>
          <a:p>
            <a:pPr marL="171450" indent="-171450">
              <a:buFontTx/>
              <a:buChar char="-"/>
            </a:pPr>
            <a:r>
              <a:rPr lang="en-US" dirty="0"/>
              <a:t>Edge each</a:t>
            </a:r>
            <a:r>
              <a:rPr lang="en-US" baseline="0" dirty="0"/>
              <a:t> month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Stable each 3 month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EE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Diagram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predictable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63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system info</a:t>
            </a:r>
          </a:p>
          <a:p>
            <a:r>
              <a:rPr lang="en-US" dirty="0" err="1"/>
              <a:t>docker</a:t>
            </a:r>
            <a:r>
              <a:rPr lang="en-US" dirty="0"/>
              <a:t> info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info</a:t>
            </a:r>
          </a:p>
          <a:p>
            <a:r>
              <a:rPr lang="en-US" dirty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0054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2802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https://hub.docker.com/r/microsoft/dotnet-samples/</a:t>
            </a:r>
          </a:p>
          <a:p>
            <a:r>
              <a:rPr lang="en-US" dirty="0" err="1"/>
              <a:t>Kopie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, sim007/</a:t>
            </a:r>
            <a:r>
              <a:rPr lang="en-US" dirty="0" err="1"/>
              <a:t>aspnetappdemo</a:t>
            </a:r>
            <a:endParaRPr lang="en-US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2337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811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system info</a:t>
            </a:r>
          </a:p>
          <a:p>
            <a:r>
              <a:rPr lang="en-US" dirty="0" err="1"/>
              <a:t>docker</a:t>
            </a:r>
            <a:r>
              <a:rPr lang="en-US" dirty="0"/>
              <a:t> info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info</a:t>
            </a:r>
          </a:p>
          <a:p>
            <a:r>
              <a:rPr lang="en-US" dirty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49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2471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image-id, different tags</a:t>
            </a:r>
          </a:p>
          <a:p>
            <a:r>
              <a:rPr lang="en-US" dirty="0"/>
              <a:t>layers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3800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Container:</a:t>
            </a:r>
          </a:p>
          <a:p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baseline="0" dirty="0"/>
              <a:t> </a:t>
            </a:r>
            <a:r>
              <a:rPr lang="en-US" baseline="0" dirty="0" err="1"/>
              <a:t>communiceert</a:t>
            </a:r>
            <a:r>
              <a:rPr lang="en-US" baseline="0" dirty="0"/>
              <a:t> met de kernel van het host OS.</a:t>
            </a:r>
          </a:p>
          <a:p>
            <a:r>
              <a:rPr lang="en-US" baseline="0" dirty="0"/>
              <a:t>Je </a:t>
            </a:r>
            <a:r>
              <a:rPr lang="en-US" baseline="0" dirty="0" err="1"/>
              <a:t>zou</a:t>
            </a:r>
            <a:r>
              <a:rPr lang="en-US" baseline="0" dirty="0"/>
              <a:t> </a:t>
            </a:r>
            <a:r>
              <a:rPr lang="en-US" baseline="0" dirty="0" err="1"/>
              <a:t>kunnen</a:t>
            </a:r>
            <a:r>
              <a:rPr lang="en-US" baseline="0" dirty="0"/>
              <a:t> </a:t>
            </a:r>
            <a:r>
              <a:rPr lang="en-US" baseline="0" dirty="0" err="1"/>
              <a:t>starten</a:t>
            </a:r>
            <a:r>
              <a:rPr lang="en-US" baseline="0" dirty="0"/>
              <a:t> met </a:t>
            </a:r>
            <a:r>
              <a:rPr lang="en-US" baseline="0" dirty="0" err="1"/>
              <a:t>niets</a:t>
            </a:r>
            <a:r>
              <a:rPr lang="en-US" baseline="0" dirty="0"/>
              <a:t> – scratch. </a:t>
            </a:r>
          </a:p>
          <a:p>
            <a:r>
              <a:rPr lang="en-US" baseline="0" dirty="0"/>
              <a:t>Maar </a:t>
            </a:r>
            <a:r>
              <a:rPr lang="en-US" baseline="0" dirty="0" err="1"/>
              <a:t>dit</a:t>
            </a:r>
            <a:r>
              <a:rPr lang="en-US" baseline="0" dirty="0"/>
              <a:t> is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handig</a:t>
            </a:r>
            <a:r>
              <a:rPr lang="en-US" baseline="0" dirty="0"/>
              <a:t>, </a:t>
            </a:r>
            <a:r>
              <a:rPr lang="en-US" baseline="0" dirty="0" err="1"/>
              <a:t>omdat</a:t>
            </a:r>
            <a:r>
              <a:rPr lang="en-US" baseline="0" dirty="0"/>
              <a:t> je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alle</a:t>
            </a:r>
            <a:r>
              <a:rPr lang="en-US" baseline="0" dirty="0"/>
              <a:t> </a:t>
            </a:r>
            <a:r>
              <a:rPr lang="en-US" baseline="0" dirty="0" err="1"/>
              <a:t>benodigde</a:t>
            </a:r>
            <a:r>
              <a:rPr lang="en-US" baseline="0" dirty="0"/>
              <a:t> libraries </a:t>
            </a:r>
            <a:r>
              <a:rPr lang="en-US" baseline="0" dirty="0" err="1"/>
              <a:t>en</a:t>
            </a:r>
            <a:r>
              <a:rPr lang="en-US" baseline="0" dirty="0"/>
              <a:t> binaries </a:t>
            </a:r>
            <a:r>
              <a:rPr lang="en-US" baseline="0" dirty="0" err="1"/>
              <a:t>zelf</a:t>
            </a:r>
            <a:r>
              <a:rPr lang="en-US" baseline="0" dirty="0"/>
              <a:t> </a:t>
            </a:r>
            <a:r>
              <a:rPr lang="en-US" baseline="0" dirty="0" err="1"/>
              <a:t>moet</a:t>
            </a:r>
            <a:r>
              <a:rPr lang="en-US" baseline="0" dirty="0"/>
              <a:t> </a:t>
            </a:r>
            <a:r>
              <a:rPr lang="en-US" baseline="0" dirty="0" err="1"/>
              <a:t>installeren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Handiger</a:t>
            </a:r>
            <a:r>
              <a:rPr lang="en-US" baseline="0" dirty="0"/>
              <a:t> is </a:t>
            </a:r>
            <a:r>
              <a:rPr lang="en-US" baseline="0" dirty="0" err="1"/>
              <a:t>dus</a:t>
            </a:r>
            <a:r>
              <a:rPr lang="en-US" baseline="0" dirty="0"/>
              <a:t> </a:t>
            </a:r>
            <a:r>
              <a:rPr lang="en-US" baseline="0" dirty="0" err="1"/>
              <a:t>hier</a:t>
            </a:r>
            <a:r>
              <a:rPr lang="en-US" baseline="0" dirty="0"/>
              <a:t> met </a:t>
            </a:r>
            <a:r>
              <a:rPr lang="en-US" baseline="0" dirty="0" err="1"/>
              <a:t>een</a:t>
            </a:r>
            <a:r>
              <a:rPr lang="en-US" baseline="0" dirty="0"/>
              <a:t> OS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beginnen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mogelijk</a:t>
            </a:r>
            <a:r>
              <a:rPr lang="en-US" baseline="0" dirty="0"/>
              <a:t> is om het OS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gebruiken</a:t>
            </a:r>
            <a:r>
              <a:rPr lang="en-US" baseline="0" dirty="0"/>
              <a:t> van </a:t>
            </a:r>
            <a:r>
              <a:rPr lang="en-US" baseline="0" dirty="0" err="1"/>
              <a:t>HostOS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In de </a:t>
            </a:r>
            <a:r>
              <a:rPr lang="en-US" baseline="0" dirty="0" err="1"/>
              <a:t>begintijd</a:t>
            </a:r>
            <a:r>
              <a:rPr lang="en-US" baseline="0" dirty="0"/>
              <a:t> </a:t>
            </a:r>
            <a:r>
              <a:rPr lang="en-US" baseline="0" dirty="0" err="1"/>
              <a:t>werd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gedaan</a:t>
            </a:r>
            <a:r>
              <a:rPr lang="en-U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Waarom</a:t>
            </a:r>
            <a:r>
              <a:rPr lang="en-US" baseline="0" dirty="0"/>
              <a:t> </a:t>
            </a:r>
            <a:r>
              <a:rPr lang="en-US" baseline="0" dirty="0" err="1"/>
              <a:t>zou</a:t>
            </a:r>
            <a:r>
              <a:rPr lang="en-US" baseline="0" dirty="0"/>
              <a:t> je </a:t>
            </a:r>
            <a:r>
              <a:rPr lang="en-US" baseline="0" dirty="0" err="1"/>
              <a:t>dit</a:t>
            </a:r>
            <a:r>
              <a:rPr lang="en-US" baseline="0" dirty="0"/>
              <a:t> </a:t>
            </a:r>
            <a:r>
              <a:rPr lang="en-US" baseline="0" dirty="0" err="1"/>
              <a:t>doen</a:t>
            </a:r>
            <a:r>
              <a:rPr lang="en-US" baseline="0" dirty="0"/>
              <a:t>. In </a:t>
            </a:r>
            <a:r>
              <a:rPr lang="en-US" baseline="0" dirty="0" err="1"/>
              <a:t>ons</a:t>
            </a:r>
            <a:r>
              <a:rPr lang="en-US" baseline="0" dirty="0"/>
              <a:t> </a:t>
            </a:r>
            <a:r>
              <a:rPr lang="en-US" baseline="0" dirty="0" err="1"/>
              <a:t>geval</a:t>
            </a:r>
            <a:r>
              <a:rPr lang="en-US" baseline="0" dirty="0"/>
              <a:t> </a:t>
            </a:r>
            <a:r>
              <a:rPr lang="en-US" baseline="0" dirty="0" err="1"/>
              <a:t>hebben</a:t>
            </a:r>
            <a:r>
              <a:rPr lang="en-US" baseline="0" dirty="0"/>
              <a:t> we </a:t>
            </a:r>
            <a:r>
              <a:rPr lang="en-US" baseline="0" dirty="0" err="1"/>
              <a:t>bijvoorbeeld</a:t>
            </a:r>
            <a:r>
              <a:rPr lang="en-US" baseline="0" dirty="0"/>
              <a:t> het </a:t>
            </a:r>
            <a:r>
              <a:rPr lang="en-US" baseline="0" dirty="0" err="1"/>
              <a:t>volgende</a:t>
            </a:r>
            <a:r>
              <a:rPr lang="en-US" baseline="0" dirty="0"/>
              <a:t>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nodig</a:t>
            </a:r>
            <a:r>
              <a:rPr lang="en-US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 GUI van Linux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alle</a:t>
            </a:r>
            <a:r>
              <a:rPr lang="en-US" baseline="0" dirty="0"/>
              <a:t> plugins </a:t>
            </a:r>
            <a:r>
              <a:rPr lang="en-US" baseline="0" dirty="0" err="1"/>
              <a:t>en</a:t>
            </a:r>
            <a:r>
              <a:rPr lang="en-US" baseline="0" dirty="0"/>
              <a:t> drivers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Docker </a:t>
            </a:r>
            <a:r>
              <a:rPr lang="en-US" baseline="0" dirty="0" err="1"/>
              <a:t>gebruikt</a:t>
            </a:r>
            <a:r>
              <a:rPr lang="en-US" baseline="0" dirty="0"/>
              <a:t> Linux </a:t>
            </a:r>
            <a:r>
              <a:rPr lang="en-US" baseline="0" dirty="0" err="1"/>
              <a:t>versie</a:t>
            </a:r>
            <a:r>
              <a:rPr lang="en-US" baseline="0" dirty="0"/>
              <a:t> Alpine (4 MB) </a:t>
            </a:r>
            <a:r>
              <a:rPr lang="en-US" baseline="0" dirty="0" err="1"/>
              <a:t>als</a:t>
            </a:r>
            <a:r>
              <a:rPr lang="en-US" baseline="0" dirty="0"/>
              <a:t> start.</a:t>
            </a:r>
          </a:p>
          <a:p>
            <a:pPr marL="0" indent="0">
              <a:buFontTx/>
              <a:buNone/>
            </a:pPr>
            <a:r>
              <a:rPr lang="en-US" baseline="0" dirty="0" err="1"/>
              <a:t>Wij</a:t>
            </a:r>
            <a:r>
              <a:rPr lang="en-US" baseline="0" dirty="0"/>
              <a:t> </a:t>
            </a:r>
            <a:r>
              <a:rPr lang="en-US" baseline="0" dirty="0" err="1"/>
              <a:t>hebben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webserver </a:t>
            </a:r>
            <a:r>
              <a:rPr lang="en-US" baseline="0" dirty="0" err="1"/>
              <a:t>nodig</a:t>
            </a:r>
            <a:r>
              <a:rPr lang="en-US" baseline="0" dirty="0"/>
              <a:t>.</a:t>
            </a:r>
          </a:p>
          <a:p>
            <a:pPr marL="0" indent="0">
              <a:buFontTx/>
              <a:buNone/>
            </a:pPr>
            <a:r>
              <a:rPr lang="en-US" baseline="0" dirty="0" err="1"/>
              <a:t>Dit</a:t>
            </a:r>
            <a:r>
              <a:rPr lang="en-US" baseline="0" dirty="0"/>
              <a:t> is </a:t>
            </a:r>
            <a:r>
              <a:rPr lang="en-US" baseline="0" dirty="0" err="1"/>
              <a:t>kant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klaar</a:t>
            </a:r>
            <a:r>
              <a:rPr lang="en-US" baseline="0" dirty="0"/>
              <a:t> </a:t>
            </a:r>
            <a:r>
              <a:rPr lang="en-US" baseline="0" dirty="0" err="1"/>
              <a:t>beschikbaar</a:t>
            </a:r>
            <a:r>
              <a:rPr lang="en-US" baseline="0" dirty="0"/>
              <a:t> in de Docker store.</a:t>
            </a:r>
          </a:p>
          <a:p>
            <a:pPr marL="0" indent="0">
              <a:buFontTx/>
              <a:buNone/>
            </a:pPr>
            <a:r>
              <a:rPr lang="en-US" baseline="0" dirty="0" err="1"/>
              <a:t>Ze</a:t>
            </a:r>
            <a:r>
              <a:rPr lang="en-US" baseline="0" dirty="0"/>
              <a:t> </a:t>
            </a:r>
            <a:r>
              <a:rPr lang="en-US" baseline="0" dirty="0" err="1"/>
              <a:t>hebben</a:t>
            </a:r>
            <a:r>
              <a:rPr lang="en-US" baseline="0" dirty="0"/>
              <a:t> </a:t>
            </a:r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zelfs</a:t>
            </a:r>
            <a:r>
              <a:rPr lang="en-US" baseline="0" dirty="0"/>
              <a:t> </a:t>
            </a:r>
            <a:r>
              <a:rPr lang="en-US" baseline="0" dirty="0" err="1"/>
              <a:t>verpakt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image met alpine </a:t>
            </a:r>
            <a:r>
              <a:rPr lang="en-US" baseline="0" dirty="0" err="1"/>
              <a:t>erbij</a:t>
            </a:r>
            <a:r>
              <a:rPr lang="en-US" baseline="0" dirty="0"/>
              <a:t>.</a:t>
            </a:r>
          </a:p>
          <a:p>
            <a:pPr marL="0" indent="0">
              <a:buFontTx/>
              <a:buNone/>
            </a:pPr>
            <a:r>
              <a:rPr lang="en-US" baseline="0" dirty="0"/>
              <a:t>Je </a:t>
            </a:r>
            <a:r>
              <a:rPr lang="en-US" baseline="0" dirty="0" err="1"/>
              <a:t>haalt</a:t>
            </a:r>
            <a:r>
              <a:rPr lang="en-US" baseline="0" dirty="0"/>
              <a:t> 1 image op maar het </a:t>
            </a:r>
            <a:r>
              <a:rPr lang="en-US" baseline="0" dirty="0" err="1"/>
              <a:t>zijn</a:t>
            </a:r>
            <a:r>
              <a:rPr lang="en-US" baseline="0" dirty="0"/>
              <a:t> 2 layers.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Docker is </a:t>
            </a:r>
            <a:r>
              <a:rPr lang="en-US" baseline="0" dirty="0" err="1"/>
              <a:t>ook</a:t>
            </a:r>
            <a:r>
              <a:rPr lang="en-US" baseline="0" dirty="0"/>
              <a:t> slim met het </a:t>
            </a:r>
            <a:r>
              <a:rPr lang="en-US" baseline="0" dirty="0" err="1"/>
              <a:t>opslaan</a:t>
            </a:r>
            <a:r>
              <a:rPr lang="en-US" baseline="0" dirty="0"/>
              <a:t>. </a:t>
            </a:r>
          </a:p>
          <a:p>
            <a:pPr marL="0" indent="0">
              <a:buFontTx/>
              <a:buNone/>
            </a:pPr>
            <a:r>
              <a:rPr lang="en-US" baseline="0" dirty="0"/>
              <a:t>Docker </a:t>
            </a:r>
            <a:r>
              <a:rPr lang="en-US" baseline="0" dirty="0" err="1"/>
              <a:t>slaat</a:t>
            </a:r>
            <a:r>
              <a:rPr lang="en-US" baseline="0" dirty="0"/>
              <a:t> </a:t>
            </a:r>
            <a:r>
              <a:rPr lang="en-US" baseline="0" dirty="0" err="1"/>
              <a:t>alleen</a:t>
            </a:r>
            <a:r>
              <a:rPr lang="en-US" baseline="0" dirty="0"/>
              <a:t> layers op die </a:t>
            </a:r>
            <a:r>
              <a:rPr lang="en-US" baseline="0" dirty="0" err="1"/>
              <a:t>hij</a:t>
            </a:r>
            <a:r>
              <a:rPr lang="en-US" baseline="0" dirty="0"/>
              <a:t> nog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heeft</a:t>
            </a:r>
            <a:r>
              <a:rPr lang="en-US" baseline="0" dirty="0"/>
              <a:t>. </a:t>
            </a:r>
          </a:p>
          <a:p>
            <a:pPr marL="0" indent="0">
              <a:buFontTx/>
              <a:buNone/>
            </a:pPr>
            <a:r>
              <a:rPr lang="en-US" baseline="0" dirty="0"/>
              <a:t>Caching!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9728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system info</a:t>
            </a:r>
          </a:p>
          <a:p>
            <a:r>
              <a:rPr lang="en-US" dirty="0" err="1"/>
              <a:t>docker</a:t>
            </a:r>
            <a:r>
              <a:rPr lang="en-US" dirty="0"/>
              <a:t> info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info</a:t>
            </a:r>
          </a:p>
          <a:p>
            <a:r>
              <a:rPr lang="en-US" dirty="0"/>
              <a:t>Command Line Interface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504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291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7425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run -d -p 9000:9000 --name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portainer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--restart always -v 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/run/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docker.sock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/run/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docker.sock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-v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portainer_data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portainer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portainer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7172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docker run -e "ACCEPT_EULA=Y" -e "MSSQL_SA_PASSWORD=DemoSQL#1" -p 1401:1433 --</a:t>
            </a:r>
            <a:r>
              <a:rPr lang="fr-FR" dirty="0" err="1"/>
              <a:t>name</a:t>
            </a:r>
            <a:r>
              <a:rPr lang="fr-FR" dirty="0"/>
              <a:t> sql1 -d </a:t>
            </a:r>
            <a:r>
              <a:rPr lang="fr-FR" dirty="0" err="1"/>
              <a:t>microsoft</a:t>
            </a:r>
            <a:r>
              <a:rPr lang="fr-FR" dirty="0"/>
              <a:t>/mssql-server-linux:2017-latest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4DF27-E7DC-467F-A5D8-A3D7C35AAF2B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4283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run -u zap -p 8080:8080 -p 8090:8090 -i </a:t>
            </a:r>
            <a:r>
              <a:rPr lang="nl-NL" dirty="0" err="1"/>
              <a:t>owasp</a:t>
            </a:r>
            <a:r>
              <a:rPr lang="nl-NL" dirty="0"/>
              <a:t>/zap2docker-stable zap-webswing.sh</a:t>
            </a:r>
          </a:p>
          <a:p>
            <a:r>
              <a:rPr lang="nl-NL" dirty="0"/>
              <a:t>http://localhost:8080/?anonym=true&amp;app=ZAP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9490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Case: Static website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HTML </a:t>
            </a:r>
            <a:r>
              <a:rPr lang="en-US" dirty="0" err="1"/>
              <a:t>pagina</a:t>
            </a:r>
            <a:r>
              <a:rPr lang="en-US" dirty="0"/>
              <a:t> on webserver </a:t>
            </a:r>
            <a:r>
              <a:rPr lang="en-US" dirty="0" err="1"/>
              <a:t>nginx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Code: HTML</a:t>
            </a:r>
          </a:p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Build an image</a:t>
            </a:r>
          </a:p>
          <a:p>
            <a:r>
              <a:rPr lang="en-US" dirty="0"/>
              <a:t>Run container</a:t>
            </a:r>
          </a:p>
          <a:p>
            <a:endParaRPr lang="en-US" dirty="0"/>
          </a:p>
          <a:p>
            <a:r>
              <a:rPr lang="en-US" dirty="0"/>
              <a:t>Show result</a:t>
            </a:r>
          </a:p>
          <a:p>
            <a:endParaRPr lang="en-US" dirty="0"/>
          </a:p>
          <a:p>
            <a:r>
              <a:rPr lang="en-US" dirty="0"/>
              <a:t>Push to registry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Pull from registry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2685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containers are not VM’s</a:t>
            </a:r>
          </a:p>
          <a:p>
            <a:endParaRPr lang="en-US" dirty="0"/>
          </a:p>
          <a:p>
            <a:r>
              <a:rPr lang="en-US" dirty="0"/>
              <a:t>Analogy</a:t>
            </a:r>
          </a:p>
          <a:p>
            <a:pPr lvl="1"/>
            <a:r>
              <a:rPr lang="en-US" dirty="0"/>
              <a:t>Apartment building = VM</a:t>
            </a:r>
          </a:p>
          <a:p>
            <a:pPr lvl="1"/>
            <a:r>
              <a:rPr lang="en-US" dirty="0"/>
              <a:t>Apartment  = Docker Container</a:t>
            </a:r>
          </a:p>
          <a:p>
            <a:pPr lvl="1"/>
            <a:r>
              <a:rPr lang="en-US" dirty="0"/>
              <a:t>Share of kernel</a:t>
            </a:r>
          </a:p>
          <a:p>
            <a:pPr lvl="1"/>
            <a:endParaRPr lang="en-US" dirty="0"/>
          </a:p>
          <a:p>
            <a:r>
              <a:rPr lang="en-US" dirty="0"/>
              <a:t>Real world</a:t>
            </a:r>
          </a:p>
          <a:p>
            <a:pPr lvl="1"/>
            <a:r>
              <a:rPr lang="en-US" dirty="0" err="1"/>
              <a:t>DockerHost</a:t>
            </a:r>
            <a:r>
              <a:rPr lang="en-US" dirty="0"/>
              <a:t> are VM’s</a:t>
            </a:r>
          </a:p>
          <a:p>
            <a:pPr lvl="1"/>
            <a:r>
              <a:rPr lang="en-US" dirty="0"/>
              <a:t>Docker can also run directly on server with OS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6088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pull alpine</a:t>
            </a:r>
          </a:p>
          <a:p>
            <a:r>
              <a:rPr lang="nl-NL" dirty="0" err="1"/>
              <a:t>docker</a:t>
            </a:r>
            <a:r>
              <a:rPr lang="nl-NL" dirty="0"/>
              <a:t> run -</a:t>
            </a:r>
            <a:r>
              <a:rPr lang="nl-NL" dirty="0" err="1"/>
              <a:t>it</a:t>
            </a:r>
            <a:r>
              <a:rPr lang="nl-NL" dirty="0"/>
              <a:t> alpine /bin/sh</a:t>
            </a:r>
          </a:p>
          <a:p>
            <a:endParaRPr lang="en-US" dirty="0"/>
          </a:p>
          <a:p>
            <a:r>
              <a:rPr lang="en-US" dirty="0"/>
              <a:t>Alpine</a:t>
            </a:r>
          </a:p>
          <a:p>
            <a:r>
              <a:rPr lang="en-US" dirty="0"/>
              <a:t>cat /</a:t>
            </a:r>
            <a:r>
              <a:rPr lang="en-US" dirty="0" err="1"/>
              <a:t>etc</a:t>
            </a:r>
            <a:r>
              <a:rPr lang="en-US" dirty="0"/>
              <a:t>/*-release</a:t>
            </a:r>
          </a:p>
          <a:p>
            <a:r>
              <a:rPr lang="en-US" dirty="0" err="1"/>
              <a:t>Pwd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 err="1"/>
              <a:t>Whoami</a:t>
            </a:r>
            <a:endParaRPr lang="en-US" dirty="0"/>
          </a:p>
          <a:p>
            <a:r>
              <a:rPr lang="en-US" dirty="0"/>
              <a:t>exit</a:t>
            </a:r>
          </a:p>
          <a:p>
            <a:endParaRPr lang="nl-NL" dirty="0"/>
          </a:p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6663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A&amp;O:</a:t>
            </a:r>
          </a:p>
          <a:p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de registry </a:t>
            </a:r>
            <a:r>
              <a:rPr lang="en-US" dirty="0" err="1"/>
              <a:t>een</a:t>
            </a:r>
            <a:r>
              <a:rPr lang="en-US" dirty="0"/>
              <a:t> container </a:t>
            </a:r>
            <a:r>
              <a:rPr lang="en-US" dirty="0" err="1"/>
              <a:t>halen</a:t>
            </a:r>
            <a:r>
              <a:rPr lang="en-US" dirty="0"/>
              <a:t> om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Context:</a:t>
            </a:r>
          </a:p>
          <a:p>
            <a:endParaRPr lang="en-US" dirty="0"/>
          </a:p>
          <a:p>
            <a:r>
              <a:rPr lang="en-US" dirty="0"/>
              <a:t>Twee </a:t>
            </a:r>
            <a:r>
              <a:rPr lang="en-US" dirty="0" err="1"/>
              <a:t>overheidsorganisaties</a:t>
            </a:r>
            <a:endParaRPr lang="en-US" dirty="0"/>
          </a:p>
          <a:p>
            <a:r>
              <a:rPr lang="en-US" dirty="0"/>
              <a:t>Dev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Ops</a:t>
            </a:r>
          </a:p>
          <a:p>
            <a:r>
              <a:rPr lang="en-US" baseline="0" dirty="0"/>
              <a:t>Eigen </a:t>
            </a:r>
            <a:r>
              <a:rPr lang="en-US" baseline="0" dirty="0" err="1"/>
              <a:t>acceptatiecriteria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Organisatie</a:t>
            </a:r>
            <a:r>
              <a:rPr lang="en-US" baseline="0" dirty="0"/>
              <a:t> 2 </a:t>
            </a:r>
            <a:r>
              <a:rPr lang="en-US" baseline="0" dirty="0" err="1"/>
              <a:t>heeft</a:t>
            </a:r>
            <a:r>
              <a:rPr lang="en-US" baseline="0" dirty="0"/>
              <a:t> </a:t>
            </a:r>
            <a:r>
              <a:rPr lang="en-US" baseline="0" dirty="0" err="1"/>
              <a:t>eigen</a:t>
            </a:r>
            <a:r>
              <a:rPr lang="en-US" baseline="0" dirty="0"/>
              <a:t> registry. </a:t>
            </a:r>
          </a:p>
          <a:p>
            <a:r>
              <a:rPr lang="en-US" baseline="0" dirty="0"/>
              <a:t>We </a:t>
            </a:r>
            <a:r>
              <a:rPr lang="en-US" baseline="0" dirty="0" err="1"/>
              <a:t>willen</a:t>
            </a:r>
            <a:r>
              <a:rPr lang="en-US" baseline="0" dirty="0"/>
              <a:t> </a:t>
            </a:r>
            <a:r>
              <a:rPr lang="en-US" baseline="0" dirty="0" err="1"/>
              <a:t>alleen</a:t>
            </a:r>
            <a:r>
              <a:rPr lang="en-US" baseline="0" dirty="0"/>
              <a:t> de images die “</a:t>
            </a:r>
            <a:r>
              <a:rPr lang="en-US" baseline="0" dirty="0" err="1"/>
              <a:t>groen</a:t>
            </a:r>
            <a:r>
              <a:rPr lang="en-US" baseline="0" dirty="0"/>
              <a:t>” </a:t>
            </a:r>
            <a:r>
              <a:rPr lang="en-US" baseline="0" dirty="0" err="1"/>
              <a:t>zijn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Geautomatiseerd</a:t>
            </a:r>
            <a:r>
              <a:rPr lang="en-US" baseline="0" dirty="0"/>
              <a:t> pollen we of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nieuwe</a:t>
            </a:r>
            <a:r>
              <a:rPr lang="en-US" baseline="0" dirty="0"/>
              <a:t> </a:t>
            </a:r>
            <a:r>
              <a:rPr lang="en-US" baseline="0" dirty="0" err="1"/>
              <a:t>versies</a:t>
            </a:r>
            <a:r>
              <a:rPr lang="en-US" baseline="0" dirty="0"/>
              <a:t> </a:t>
            </a:r>
            <a:r>
              <a:rPr lang="en-US" baseline="0" dirty="0" err="1"/>
              <a:t>zijn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Draaiboek</a:t>
            </a:r>
            <a:r>
              <a:rPr lang="en-US" baseline="0" dirty="0"/>
              <a:t>: planning</a:t>
            </a:r>
          </a:p>
          <a:p>
            <a:r>
              <a:rPr lang="en-US" baseline="0" dirty="0"/>
              <a:t>De rest in de image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configuratie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de </a:t>
            </a:r>
            <a:r>
              <a:rPr lang="en-US" baseline="0" dirty="0" err="1"/>
              <a:t>omgeving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We </a:t>
            </a:r>
            <a:r>
              <a:rPr lang="en-US" baseline="0" dirty="0" err="1"/>
              <a:t>doen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</a:t>
            </a:r>
            <a:r>
              <a:rPr lang="en-US" baseline="0" dirty="0" err="1"/>
              <a:t>zelf</a:t>
            </a:r>
            <a:r>
              <a:rPr lang="en-US" baseline="0" dirty="0"/>
              <a:t> met </a:t>
            </a:r>
            <a:r>
              <a:rPr lang="en-US" baseline="0" dirty="0" err="1"/>
              <a:t>meerdere</a:t>
            </a:r>
            <a:r>
              <a:rPr lang="en-US" baseline="0" dirty="0"/>
              <a:t> </a:t>
            </a:r>
            <a:r>
              <a:rPr lang="en-US" baseline="0" dirty="0" err="1"/>
              <a:t>leveranciers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Zelf</a:t>
            </a:r>
            <a:r>
              <a:rPr lang="en-US" baseline="0" dirty="0"/>
              <a:t> </a:t>
            </a:r>
            <a:r>
              <a:rPr lang="en-US" baseline="0" dirty="0" err="1"/>
              <a:t>zijn</a:t>
            </a:r>
            <a:r>
              <a:rPr lang="en-US" baseline="0" dirty="0"/>
              <a:t> we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leverancier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Meer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gemiddeld</a:t>
            </a:r>
            <a:r>
              <a:rPr lang="en-US" baseline="0" dirty="0"/>
              <a:t> 5 </a:t>
            </a:r>
            <a:r>
              <a:rPr lang="en-US" baseline="0" dirty="0" err="1"/>
              <a:t>opleveringen</a:t>
            </a:r>
            <a:r>
              <a:rPr lang="en-US" baseline="0" dirty="0"/>
              <a:t> per dag</a:t>
            </a:r>
          </a:p>
          <a:p>
            <a:r>
              <a:rPr lang="en-US" baseline="0" dirty="0"/>
              <a:t>Om de 3 </a:t>
            </a:r>
            <a:r>
              <a:rPr lang="en-US" baseline="0" dirty="0" err="1"/>
              <a:t>weken</a:t>
            </a:r>
            <a:r>
              <a:rPr lang="en-US" baseline="0" dirty="0"/>
              <a:t> </a:t>
            </a:r>
            <a:r>
              <a:rPr lang="en-US" baseline="0" dirty="0" err="1"/>
              <a:t>naar</a:t>
            </a:r>
            <a:r>
              <a:rPr lang="en-US" baseline="0" dirty="0"/>
              <a:t> Prod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4440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A&amp;O:</a:t>
            </a:r>
          </a:p>
          <a:p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de registry </a:t>
            </a:r>
            <a:r>
              <a:rPr lang="en-US" dirty="0" err="1"/>
              <a:t>een</a:t>
            </a:r>
            <a:r>
              <a:rPr lang="en-US" dirty="0"/>
              <a:t> container </a:t>
            </a:r>
            <a:r>
              <a:rPr lang="en-US" dirty="0" err="1"/>
              <a:t>halen</a:t>
            </a:r>
            <a:r>
              <a:rPr lang="en-US" dirty="0"/>
              <a:t> om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Context:</a:t>
            </a:r>
          </a:p>
          <a:p>
            <a:endParaRPr lang="en-US" dirty="0"/>
          </a:p>
          <a:p>
            <a:r>
              <a:rPr lang="en-US" dirty="0"/>
              <a:t>Twee </a:t>
            </a:r>
            <a:r>
              <a:rPr lang="en-US" dirty="0" err="1"/>
              <a:t>overheidsorganisaties</a:t>
            </a:r>
            <a:endParaRPr lang="en-US" dirty="0"/>
          </a:p>
          <a:p>
            <a:r>
              <a:rPr lang="en-US" dirty="0"/>
              <a:t>Dev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Ops</a:t>
            </a:r>
          </a:p>
          <a:p>
            <a:r>
              <a:rPr lang="en-US" baseline="0" dirty="0"/>
              <a:t>Eigen </a:t>
            </a:r>
            <a:r>
              <a:rPr lang="en-US" baseline="0" dirty="0" err="1"/>
              <a:t>acceptatiecriteria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Organisatie</a:t>
            </a:r>
            <a:r>
              <a:rPr lang="en-US" baseline="0" dirty="0"/>
              <a:t> 2 </a:t>
            </a:r>
            <a:r>
              <a:rPr lang="en-US" baseline="0" dirty="0" err="1"/>
              <a:t>heeft</a:t>
            </a:r>
            <a:r>
              <a:rPr lang="en-US" baseline="0" dirty="0"/>
              <a:t> </a:t>
            </a:r>
            <a:r>
              <a:rPr lang="en-US" baseline="0" dirty="0" err="1"/>
              <a:t>eigen</a:t>
            </a:r>
            <a:r>
              <a:rPr lang="en-US" baseline="0" dirty="0"/>
              <a:t> registry. </a:t>
            </a:r>
          </a:p>
          <a:p>
            <a:r>
              <a:rPr lang="en-US" baseline="0" dirty="0"/>
              <a:t>We </a:t>
            </a:r>
            <a:r>
              <a:rPr lang="en-US" baseline="0" dirty="0" err="1"/>
              <a:t>willen</a:t>
            </a:r>
            <a:r>
              <a:rPr lang="en-US" baseline="0" dirty="0"/>
              <a:t> </a:t>
            </a:r>
            <a:r>
              <a:rPr lang="en-US" baseline="0" dirty="0" err="1"/>
              <a:t>alleen</a:t>
            </a:r>
            <a:r>
              <a:rPr lang="en-US" baseline="0" dirty="0"/>
              <a:t> de images die “</a:t>
            </a:r>
            <a:r>
              <a:rPr lang="en-US" baseline="0" dirty="0" err="1"/>
              <a:t>groen</a:t>
            </a:r>
            <a:r>
              <a:rPr lang="en-US" baseline="0" dirty="0"/>
              <a:t>” </a:t>
            </a:r>
            <a:r>
              <a:rPr lang="en-US" baseline="0" dirty="0" err="1"/>
              <a:t>zijn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Geautomatiseerd</a:t>
            </a:r>
            <a:r>
              <a:rPr lang="en-US" baseline="0" dirty="0"/>
              <a:t> pollen we of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nieuwe</a:t>
            </a:r>
            <a:r>
              <a:rPr lang="en-US" baseline="0" dirty="0"/>
              <a:t> </a:t>
            </a:r>
            <a:r>
              <a:rPr lang="en-US" baseline="0" dirty="0" err="1"/>
              <a:t>versies</a:t>
            </a:r>
            <a:r>
              <a:rPr lang="en-US" baseline="0" dirty="0"/>
              <a:t> </a:t>
            </a:r>
            <a:r>
              <a:rPr lang="en-US" baseline="0" dirty="0" err="1"/>
              <a:t>zijn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Draaiboek</a:t>
            </a:r>
            <a:r>
              <a:rPr lang="en-US" baseline="0" dirty="0"/>
              <a:t>: planning</a:t>
            </a:r>
          </a:p>
          <a:p>
            <a:r>
              <a:rPr lang="en-US" baseline="0" dirty="0"/>
              <a:t>De rest in de image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configuratie</a:t>
            </a:r>
            <a:r>
              <a:rPr lang="en-US" baseline="0" dirty="0"/>
              <a:t> </a:t>
            </a:r>
            <a:r>
              <a:rPr lang="en-US" baseline="0" dirty="0" err="1"/>
              <a:t>voor</a:t>
            </a:r>
            <a:r>
              <a:rPr lang="en-US" baseline="0" dirty="0"/>
              <a:t> de </a:t>
            </a:r>
            <a:r>
              <a:rPr lang="en-US" baseline="0" dirty="0" err="1"/>
              <a:t>omgeving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We </a:t>
            </a:r>
            <a:r>
              <a:rPr lang="en-US" baseline="0" dirty="0" err="1"/>
              <a:t>doen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</a:t>
            </a:r>
            <a:r>
              <a:rPr lang="en-US" baseline="0" dirty="0" err="1"/>
              <a:t>zelf</a:t>
            </a:r>
            <a:r>
              <a:rPr lang="en-US" baseline="0" dirty="0"/>
              <a:t> met </a:t>
            </a:r>
            <a:r>
              <a:rPr lang="en-US" baseline="0" dirty="0" err="1"/>
              <a:t>meerdere</a:t>
            </a:r>
            <a:r>
              <a:rPr lang="en-US" baseline="0" dirty="0"/>
              <a:t> </a:t>
            </a:r>
            <a:r>
              <a:rPr lang="en-US" baseline="0" dirty="0" err="1"/>
              <a:t>leveranciers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Zelf</a:t>
            </a:r>
            <a:r>
              <a:rPr lang="en-US" baseline="0" dirty="0"/>
              <a:t> </a:t>
            </a:r>
            <a:r>
              <a:rPr lang="en-US" baseline="0" dirty="0" err="1"/>
              <a:t>zijn</a:t>
            </a:r>
            <a:r>
              <a:rPr lang="en-US" baseline="0" dirty="0"/>
              <a:t> we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leverancier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Meer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gemiddeld</a:t>
            </a:r>
            <a:r>
              <a:rPr lang="en-US" baseline="0" dirty="0"/>
              <a:t> 5 </a:t>
            </a:r>
            <a:r>
              <a:rPr lang="en-US" baseline="0" dirty="0" err="1"/>
              <a:t>opleveringen</a:t>
            </a:r>
            <a:r>
              <a:rPr lang="en-US" baseline="0" dirty="0"/>
              <a:t> per dag</a:t>
            </a:r>
          </a:p>
          <a:p>
            <a:r>
              <a:rPr lang="en-US" baseline="0" dirty="0"/>
              <a:t>Om de 3 </a:t>
            </a:r>
            <a:r>
              <a:rPr lang="en-US" baseline="0" dirty="0" err="1"/>
              <a:t>weken</a:t>
            </a:r>
            <a:r>
              <a:rPr lang="en-US" baseline="0" dirty="0"/>
              <a:t> </a:t>
            </a:r>
            <a:r>
              <a:rPr lang="en-US" baseline="0" dirty="0" err="1"/>
              <a:t>naar</a:t>
            </a:r>
            <a:r>
              <a:rPr lang="en-US" baseline="0" dirty="0"/>
              <a:t> Prod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543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Plaa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943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  <a:p>
            <a:r>
              <a:rPr lang="en-US" dirty="0"/>
              <a:t>Time to Market</a:t>
            </a:r>
          </a:p>
          <a:p>
            <a:endParaRPr lang="en-US" dirty="0"/>
          </a:p>
          <a:p>
            <a:r>
              <a:rPr lang="en-US" dirty="0"/>
              <a:t>Time from commit to in production</a:t>
            </a:r>
          </a:p>
          <a:p>
            <a:r>
              <a:rPr lang="en-US" dirty="0"/>
              <a:t>Continuous Delivery</a:t>
            </a:r>
          </a:p>
          <a:p>
            <a:r>
              <a:rPr lang="en-US" dirty="0"/>
              <a:t>Build – Ship – Run</a:t>
            </a:r>
          </a:p>
          <a:p>
            <a:r>
              <a:rPr lang="en-US" dirty="0"/>
              <a:t>Works on my laptop</a:t>
            </a:r>
          </a:p>
          <a:p>
            <a:endParaRPr lang="en-US" dirty="0"/>
          </a:p>
          <a:p>
            <a:r>
              <a:rPr lang="en-US" dirty="0" err="1"/>
              <a:t>UseCase</a:t>
            </a:r>
            <a:endParaRPr lang="en-US" dirty="0"/>
          </a:p>
          <a:p>
            <a:r>
              <a:rPr lang="en-US" baseline="0" dirty="0"/>
              <a:t>Linux tool</a:t>
            </a:r>
          </a:p>
          <a:p>
            <a:r>
              <a:rPr lang="en-US" baseline="0" dirty="0"/>
              <a:t>Package manager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116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Build-ship-run</a:t>
            </a:r>
          </a:p>
          <a:p>
            <a:endParaRPr lang="en-US" dirty="0"/>
          </a:p>
          <a:p>
            <a:r>
              <a:rPr lang="en-US" dirty="0"/>
              <a:t>Basic knowledge is essential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514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baseline="0" dirty="0"/>
              <a:t> </a:t>
            </a:r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definitie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World leading op </a:t>
            </a:r>
            <a:r>
              <a:rPr lang="en-US" baseline="0" dirty="0" err="1"/>
              <a:t>dit</a:t>
            </a:r>
            <a:r>
              <a:rPr lang="en-US" baseline="0" dirty="0"/>
              <a:t> moment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Container = Docker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Actors: dev / ops /business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ANY app (</a:t>
            </a:r>
            <a:r>
              <a:rPr lang="en-US" baseline="0" dirty="0" err="1"/>
              <a:t>microservice</a:t>
            </a:r>
            <a:r>
              <a:rPr lang="en-US" baseline="0" dirty="0"/>
              <a:t> / </a:t>
            </a:r>
            <a:r>
              <a:rPr lang="en-US" baseline="0" dirty="0" err="1"/>
              <a:t>monolit</a:t>
            </a:r>
            <a:r>
              <a:rPr lang="en-US" baseline="0" dirty="0"/>
              <a:t> / </a:t>
            </a:r>
            <a:r>
              <a:rPr lang="en-US" baseline="0" dirty="0" err="1"/>
              <a:t>enz</a:t>
            </a:r>
            <a:r>
              <a:rPr lang="en-US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Infra (laptop / server on premise / cloud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1139D-5AC7-4B0B-A715-E40E0591EF8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759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33139_PowerPoint_background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648973"/>
            <a:ext cx="7772400" cy="1470025"/>
          </a:xfrm>
        </p:spPr>
        <p:txBody>
          <a:bodyPr tIns="90000"/>
          <a:lstStyle>
            <a:lvl1pPr>
              <a:lnSpc>
                <a:spcPts val="5200"/>
              </a:lnSpc>
              <a:defRPr sz="3600" cap="all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34404" y="5849141"/>
            <a:ext cx="2133424" cy="46756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‹#›ATION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34402" y="6341926"/>
            <a:ext cx="2133600" cy="2109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5226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4" y="473079"/>
            <a:ext cx="8075240" cy="237986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57200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468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4" y="473077"/>
            <a:ext cx="8130097" cy="3243957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2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3046310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6"/>
          </p:nvPr>
        </p:nvSpPr>
        <p:spPr>
          <a:xfrm>
            <a:off x="6092619" y="3861048"/>
            <a:ext cx="3051383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030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740276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633593" y="6263123"/>
            <a:ext cx="5619964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Docker 101 by Johannes Sim &amp; Renzo Veldkamp017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39766" y="6263123"/>
            <a:ext cx="7780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036"/>
                </a:solidFill>
              </a:defRPr>
            </a:lvl1pPr>
          </a:lstStyle>
          <a:p>
            <a:r>
              <a:rPr lang="nl-NL"/>
              <a:t>‹#›ATION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609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10873" y="473079"/>
            <a:ext cx="3937592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3" y="1242869"/>
            <a:ext cx="3937592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93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699" y="473075"/>
            <a:ext cx="8620125" cy="822443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>
          <a:xfrm>
            <a:off x="1633593" y="6263123"/>
            <a:ext cx="5619964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Docker 101 by Johannes Sim &amp; Renzo Veldkamp017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1" y="6263123"/>
            <a:ext cx="2632364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/>
              <a:t>‹#›ATION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267447" y="1366691"/>
            <a:ext cx="26186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2"/>
          </p:nvPr>
        </p:nvSpPr>
        <p:spPr>
          <a:xfrm>
            <a:off x="6058647" y="1366691"/>
            <a:ext cx="28091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3"/>
          </p:nvPr>
        </p:nvSpPr>
        <p:spPr>
          <a:xfrm>
            <a:off x="3058272" y="1366691"/>
            <a:ext cx="2809128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37351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3" y="473079"/>
            <a:ext cx="3937592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357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10873" y="473079"/>
            <a:ext cx="3937592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3" y="1242869"/>
            <a:ext cx="3937592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554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10873" y="473079"/>
            <a:ext cx="3937592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381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0614" y="1398589"/>
            <a:ext cx="8154677" cy="1454348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>
          <a:xfrm>
            <a:off x="1633593" y="6263123"/>
            <a:ext cx="5619964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Docker 101 by Johannes Sim &amp; Renzo Veldkamp017</a:t>
            </a:r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640801" y="6263123"/>
            <a:ext cx="2632364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/>
              <a:t>‹#›ATION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572000" y="3024000"/>
            <a:ext cx="4572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829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0196"/>
            <a:ext cx="9144000" cy="787804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7539" y="473075"/>
            <a:ext cx="8163164" cy="82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7539" y="1409496"/>
            <a:ext cx="8163164" cy="4530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44529" y="6339158"/>
            <a:ext cx="6832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fld id="{BEAB3AC6-8DA9-4B31-8D95-166557D2968B}" type="slidenum">
              <a:rPr lang="en-US" sz="1000" baseline="0" smtClean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‹#›</a:t>
            </a:fld>
            <a:r>
              <a:rPr lang="en-US" sz="1000" baseline="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  Docker 101 </a:t>
            </a:r>
            <a:r>
              <a:rPr lang="en-US" sz="10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Johannes Sim</a:t>
            </a:r>
            <a:endParaRPr lang="nl-NL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2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9" r:id="rId5"/>
    <p:sldLayoutId id="2147483668" r:id="rId6"/>
    <p:sldLayoutId id="2147483663" r:id="rId7"/>
    <p:sldLayoutId id="2147483667" r:id="rId8"/>
    <p:sldLayoutId id="2147483666" r:id="rId9"/>
    <p:sldLayoutId id="2147483665" r:id="rId10"/>
    <p:sldLayoutId id="2147483670" r:id="rId11"/>
  </p:sldLayoutIdLst>
  <p:hf sldNum="0" hdr="0" ftr="0" dt="0"/>
  <p:txStyles>
    <p:titleStyle>
      <a:lvl1pPr algn="l" defTabSz="914377" rtl="0" eaLnBrk="1" latinLnBrk="0" hangingPunct="1">
        <a:lnSpc>
          <a:spcPts val="3000"/>
        </a:lnSpc>
        <a:spcBef>
          <a:spcPts val="0"/>
        </a:spcBef>
        <a:spcAft>
          <a:spcPts val="0"/>
        </a:spcAft>
        <a:buNone/>
        <a:defRPr sz="2800" b="1" kern="1200" cap="all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63519" indent="-263519" algn="l" defTabSz="914377" rtl="0" eaLnBrk="1" latinLnBrk="0" hangingPunct="1">
        <a:spcBef>
          <a:spcPts val="0"/>
        </a:spcBef>
        <a:buClr>
          <a:schemeClr val="tx2"/>
        </a:buClr>
        <a:buSzPct val="135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1325" indent="-276218" algn="l" defTabSz="914377" rtl="0" eaLnBrk="1" latinLnBrk="0" hangingPunct="1">
        <a:spcBef>
          <a:spcPts val="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7533" indent="-176209" algn="l" defTabSz="914377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5328" indent="-177796" algn="l" defTabSz="914377" rtl="0" eaLnBrk="1" latinLnBrk="0" hangingPunct="1">
        <a:spcBef>
          <a:spcPts val="0"/>
        </a:spcBef>
        <a:buSzPct val="90000"/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1536" indent="-176209" algn="l" defTabSz="914377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emf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container_ru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ocker.com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2.jpeg"/><Relationship Id="rId3" Type="http://schemas.openxmlformats.org/officeDocument/2006/relationships/image" Target="../media/image11.emf"/><Relationship Id="rId7" Type="http://schemas.openxmlformats.org/officeDocument/2006/relationships/image" Target="../media/image20.emf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8.emf"/><Relationship Id="rId5" Type="http://schemas.openxmlformats.org/officeDocument/2006/relationships/image" Target="../media/image19.emf"/><Relationship Id="rId15" Type="http://schemas.openxmlformats.org/officeDocument/2006/relationships/image" Target="../media/image24.png"/><Relationship Id="rId10" Type="http://schemas.openxmlformats.org/officeDocument/2006/relationships/image" Target="../media/image17.emf"/><Relationship Id="rId4" Type="http://schemas.openxmlformats.org/officeDocument/2006/relationships/image" Target="../media/image13.emf"/><Relationship Id="rId9" Type="http://schemas.openxmlformats.org/officeDocument/2006/relationships/image" Target="../media/image16.emf"/><Relationship Id="rId1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linux/quickstart-install-connect-dock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ore.docker.com/community/images/owasp/zap2docker-stable" TargetMode="Externa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611560" y="648972"/>
            <a:ext cx="8126040" cy="3161031"/>
          </a:xfrm>
        </p:spPr>
        <p:txBody>
          <a:bodyPr/>
          <a:lstStyle/>
          <a:p>
            <a:pPr algn="ctr"/>
            <a:r>
              <a:rPr lang="en-US" dirty="0"/>
              <a:t>Docker 101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49" y="2229487"/>
            <a:ext cx="7163661" cy="17232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307" y="5813947"/>
            <a:ext cx="2724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Johannes Sim</a:t>
            </a:r>
          </a:p>
          <a:p>
            <a:r>
              <a:rPr lang="en-US" dirty="0"/>
              <a:t>Versie: November 2018 1.0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3019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DOCKER Definition</a:t>
            </a:r>
            <a:br>
              <a:rPr lang="en-US" dirty="0"/>
            </a:br>
            <a:endParaRPr lang="nl-NL" sz="1800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7978" y="1550911"/>
            <a:ext cx="9030036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ClrTx/>
              <a:buSzTx/>
              <a:buNone/>
            </a:pPr>
            <a:endParaRPr lang="nl-NL" altLang="nl-NL" sz="3200" b="1" dirty="0">
              <a:solidFill>
                <a:srgbClr val="6A6A6A"/>
              </a:solidFill>
            </a:endParaRPr>
          </a:p>
          <a:p>
            <a:pPr marL="0" indent="0">
              <a:buClrTx/>
              <a:buSzTx/>
              <a:buNone/>
            </a:pPr>
            <a:r>
              <a:rPr lang="nl-NL" altLang="nl-NL" sz="3200" dirty="0">
                <a:solidFill>
                  <a:srgbClr val="545454"/>
                </a:solidFill>
              </a:rPr>
              <a:t>Is the </a:t>
            </a:r>
            <a:r>
              <a:rPr lang="nl-NL" altLang="nl-NL" sz="3200" dirty="0" err="1">
                <a:solidFill>
                  <a:srgbClr val="545454"/>
                </a:solidFill>
              </a:rPr>
              <a:t>world's</a:t>
            </a:r>
            <a:r>
              <a:rPr lang="nl-NL" altLang="nl-NL" sz="3200" dirty="0">
                <a:solidFill>
                  <a:srgbClr val="545454"/>
                </a:solidFill>
              </a:rPr>
              <a:t> </a:t>
            </a:r>
            <a:r>
              <a:rPr lang="nl-NL" altLang="nl-NL" sz="3200" dirty="0" err="1">
                <a:solidFill>
                  <a:srgbClr val="545454"/>
                </a:solidFill>
              </a:rPr>
              <a:t>leading</a:t>
            </a:r>
            <a:r>
              <a:rPr lang="nl-NL" altLang="nl-NL" sz="3200" dirty="0">
                <a:solidFill>
                  <a:srgbClr val="545454"/>
                </a:solidFill>
              </a:rPr>
              <a:t> software container platform</a:t>
            </a:r>
          </a:p>
          <a:p>
            <a:pPr marL="0" indent="0">
              <a:buClrTx/>
              <a:buSzTx/>
              <a:buNone/>
            </a:pPr>
            <a:r>
              <a:rPr lang="nl-NL" altLang="nl-NL" sz="3200" dirty="0" err="1">
                <a:solidFill>
                  <a:srgbClr val="545454"/>
                </a:solidFill>
              </a:rPr>
              <a:t>available</a:t>
            </a:r>
            <a:r>
              <a:rPr lang="nl-NL" altLang="nl-NL" sz="3200" dirty="0">
                <a:solidFill>
                  <a:srgbClr val="545454"/>
                </a:solidFill>
              </a:rPr>
              <a:t> </a:t>
            </a:r>
            <a:r>
              <a:rPr lang="nl-NL" altLang="nl-NL" sz="3200" dirty="0" err="1">
                <a:solidFill>
                  <a:srgbClr val="545454"/>
                </a:solidFill>
              </a:rPr>
              <a:t>for</a:t>
            </a:r>
            <a:r>
              <a:rPr lang="nl-NL" altLang="nl-NL" sz="3200" dirty="0">
                <a:solidFill>
                  <a:srgbClr val="545454"/>
                </a:solidFill>
              </a:rPr>
              <a:t> </a:t>
            </a:r>
            <a:r>
              <a:rPr lang="nl-NL" altLang="nl-NL" sz="3200" dirty="0" err="1">
                <a:solidFill>
                  <a:srgbClr val="545454"/>
                </a:solidFill>
              </a:rPr>
              <a:t>developers</a:t>
            </a:r>
            <a:r>
              <a:rPr lang="nl-NL" altLang="nl-NL" sz="3200" dirty="0">
                <a:solidFill>
                  <a:srgbClr val="545454"/>
                </a:solidFill>
              </a:rPr>
              <a:t>, </a:t>
            </a:r>
            <a:r>
              <a:rPr lang="nl-NL" altLang="nl-NL" sz="3200" dirty="0" err="1">
                <a:solidFill>
                  <a:srgbClr val="545454"/>
                </a:solidFill>
              </a:rPr>
              <a:t>ops</a:t>
            </a:r>
            <a:r>
              <a:rPr lang="nl-NL" altLang="nl-NL" sz="3200" dirty="0">
                <a:solidFill>
                  <a:srgbClr val="545454"/>
                </a:solidFill>
              </a:rPr>
              <a:t> </a:t>
            </a:r>
            <a:r>
              <a:rPr lang="nl-NL" altLang="nl-NL" sz="3200" dirty="0" err="1">
                <a:solidFill>
                  <a:srgbClr val="545454"/>
                </a:solidFill>
              </a:rPr>
              <a:t>and</a:t>
            </a:r>
            <a:r>
              <a:rPr lang="nl-NL" altLang="nl-NL" sz="3200" dirty="0">
                <a:solidFill>
                  <a:srgbClr val="545454"/>
                </a:solidFill>
              </a:rPr>
              <a:t> </a:t>
            </a:r>
            <a:r>
              <a:rPr lang="nl-NL" altLang="nl-NL" sz="3200" dirty="0" err="1">
                <a:solidFill>
                  <a:srgbClr val="545454"/>
                </a:solidFill>
              </a:rPr>
              <a:t>businesses</a:t>
            </a:r>
            <a:r>
              <a:rPr lang="nl-NL" altLang="nl-NL" sz="3200" dirty="0">
                <a:solidFill>
                  <a:srgbClr val="545454"/>
                </a:solidFill>
              </a:rPr>
              <a:t> </a:t>
            </a:r>
          </a:p>
          <a:p>
            <a:pPr marL="0" indent="0">
              <a:buClrTx/>
              <a:buSzTx/>
              <a:buNone/>
            </a:pPr>
            <a:r>
              <a:rPr lang="nl-NL" altLang="nl-NL" sz="3200" dirty="0" err="1">
                <a:solidFill>
                  <a:srgbClr val="545454"/>
                </a:solidFill>
              </a:rPr>
              <a:t>to</a:t>
            </a:r>
            <a:r>
              <a:rPr lang="nl-NL" altLang="nl-NL" sz="3200" dirty="0">
                <a:solidFill>
                  <a:srgbClr val="545454"/>
                </a:solidFill>
              </a:rPr>
              <a:t> </a:t>
            </a:r>
            <a:r>
              <a:rPr lang="nl-NL" altLang="nl-NL" sz="3200" b="1" dirty="0" err="1">
                <a:solidFill>
                  <a:srgbClr val="545454"/>
                </a:solidFill>
              </a:rPr>
              <a:t>build</a:t>
            </a:r>
            <a:r>
              <a:rPr lang="nl-NL" altLang="nl-NL" sz="3200" b="1" dirty="0">
                <a:solidFill>
                  <a:srgbClr val="545454"/>
                </a:solidFill>
              </a:rPr>
              <a:t>, </a:t>
            </a:r>
            <a:r>
              <a:rPr lang="nl-NL" altLang="nl-NL" sz="3200" b="1" dirty="0" err="1">
                <a:solidFill>
                  <a:srgbClr val="545454"/>
                </a:solidFill>
              </a:rPr>
              <a:t>ship</a:t>
            </a:r>
            <a:r>
              <a:rPr lang="nl-NL" altLang="nl-NL" sz="3200" b="1" dirty="0">
                <a:solidFill>
                  <a:srgbClr val="545454"/>
                </a:solidFill>
              </a:rPr>
              <a:t> </a:t>
            </a:r>
            <a:r>
              <a:rPr lang="nl-NL" altLang="nl-NL" sz="3200" b="1" dirty="0" err="1">
                <a:solidFill>
                  <a:srgbClr val="545454"/>
                </a:solidFill>
              </a:rPr>
              <a:t>and</a:t>
            </a:r>
            <a:r>
              <a:rPr lang="nl-NL" altLang="nl-NL" sz="3200" b="1" dirty="0">
                <a:solidFill>
                  <a:srgbClr val="545454"/>
                </a:solidFill>
              </a:rPr>
              <a:t> run </a:t>
            </a:r>
          </a:p>
          <a:p>
            <a:pPr marL="0" indent="0">
              <a:buClrTx/>
              <a:buSzTx/>
              <a:buNone/>
            </a:pPr>
            <a:r>
              <a:rPr lang="nl-NL" altLang="nl-NL" sz="3200" dirty="0" err="1">
                <a:solidFill>
                  <a:srgbClr val="545454"/>
                </a:solidFill>
              </a:rPr>
              <a:t>any</a:t>
            </a:r>
            <a:r>
              <a:rPr lang="nl-NL" altLang="nl-NL" sz="3200" dirty="0">
                <a:solidFill>
                  <a:srgbClr val="545454"/>
                </a:solidFill>
              </a:rPr>
              <a:t> </a:t>
            </a:r>
            <a:r>
              <a:rPr lang="nl-NL" altLang="nl-NL" sz="3200" dirty="0" err="1">
                <a:solidFill>
                  <a:srgbClr val="545454"/>
                </a:solidFill>
              </a:rPr>
              <a:t>app</a:t>
            </a:r>
            <a:r>
              <a:rPr lang="nl-NL" altLang="nl-NL" sz="3200" dirty="0">
                <a:solidFill>
                  <a:srgbClr val="545454"/>
                </a:solidFill>
              </a:rPr>
              <a:t> </a:t>
            </a:r>
          </a:p>
          <a:p>
            <a:pPr marL="0" indent="0">
              <a:buClrTx/>
              <a:buSzTx/>
              <a:buNone/>
            </a:pPr>
            <a:r>
              <a:rPr lang="nl-NL" altLang="nl-NL" sz="3200" dirty="0">
                <a:solidFill>
                  <a:srgbClr val="545454"/>
                </a:solidFill>
              </a:rPr>
              <a:t>on </a:t>
            </a:r>
            <a:r>
              <a:rPr lang="nl-NL" altLang="nl-NL" sz="3200" dirty="0" err="1">
                <a:solidFill>
                  <a:srgbClr val="545454"/>
                </a:solidFill>
              </a:rPr>
              <a:t>any</a:t>
            </a:r>
            <a:r>
              <a:rPr lang="nl-NL" altLang="nl-NL" sz="3200" dirty="0">
                <a:solidFill>
                  <a:srgbClr val="545454"/>
                </a:solidFill>
              </a:rPr>
              <a:t> </a:t>
            </a:r>
            <a:r>
              <a:rPr lang="nl-NL" altLang="nl-NL" sz="3200" dirty="0" err="1">
                <a:solidFill>
                  <a:srgbClr val="545454"/>
                </a:solidFill>
              </a:rPr>
              <a:t>infrastructure</a:t>
            </a:r>
            <a:r>
              <a:rPr lang="nl-NL" altLang="nl-NL" sz="3200" dirty="0">
                <a:solidFill>
                  <a:srgbClr val="545454"/>
                </a:solidFill>
              </a:rPr>
              <a:t>.</a:t>
            </a:r>
            <a:r>
              <a:rPr lang="nl-NL" altLang="nl-NL" sz="3200" dirty="0"/>
              <a:t> </a:t>
            </a:r>
            <a:endParaRPr lang="nl-NL" altLang="nl-NL" sz="1800" dirty="0"/>
          </a:p>
        </p:txBody>
      </p:sp>
      <p:pic>
        <p:nvPicPr>
          <p:cNvPr id="4" name="Picture 2" descr="mage result for Docker container">
            <a:extLst>
              <a:ext uri="{FF2B5EF4-FFF2-40B4-BE49-F238E27FC236}">
                <a16:creationId xmlns:a16="http://schemas.microsoft.com/office/drawing/2014/main" id="{67879A6F-43B6-4679-9742-F948799E3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-3" b="-3"/>
          <a:stretch/>
        </p:blipFill>
        <p:spPr bwMode="auto">
          <a:xfrm>
            <a:off x="7053566" y="0"/>
            <a:ext cx="2090434" cy="16815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18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What is a container? - analogy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39" y="1395136"/>
            <a:ext cx="4243828" cy="371281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739" y="1955275"/>
            <a:ext cx="3102831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047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CONTAINER learning</a:t>
            </a:r>
            <a:endParaRPr lang="nl-NL" sz="2400" dirty="0"/>
          </a:p>
        </p:txBody>
      </p:sp>
      <p:pic>
        <p:nvPicPr>
          <p:cNvPr id="4" name="Picture 2" descr="mage result for Docker container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511952" y="3139325"/>
            <a:ext cx="1221971" cy="9476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github.com/docker/compose/raw/master/logo.png?raw=tr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52" y="2489469"/>
            <a:ext cx="1929008" cy="211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raw.githubusercontent.com/docker-library/docs/471fa6e4cb58062ccbf91afc111980f9c7004981/swarm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872" y="2489468"/>
            <a:ext cx="2383766" cy="19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24437" y="4524376"/>
            <a:ext cx="176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Docker-compose</a:t>
            </a:r>
          </a:p>
          <a:p>
            <a:r>
              <a:rPr lang="en-US" dirty="0"/>
              <a:t>Kubernetes (K8s)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6265767" y="4524376"/>
            <a:ext cx="1777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Docker-swarm</a:t>
            </a:r>
          </a:p>
          <a:p>
            <a:r>
              <a:rPr lang="en-US" dirty="0"/>
              <a:t>Kubernetes (K8s)</a:t>
            </a:r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1359322" y="4524375"/>
            <a:ext cx="83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</a:t>
            </a:r>
            <a:endParaRPr lang="nl-NL" dirty="0"/>
          </a:p>
        </p:txBody>
      </p:sp>
      <p:pic>
        <p:nvPicPr>
          <p:cNvPr id="10" name="Picture 2" descr="mage result for Docker contain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-3" b="-3"/>
          <a:stretch/>
        </p:blipFill>
        <p:spPr bwMode="auto">
          <a:xfrm>
            <a:off x="1115617" y="3006570"/>
            <a:ext cx="1176931" cy="9491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26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Container </a:t>
            </a:r>
            <a:r>
              <a:rPr lang="en-US" dirty="0" err="1"/>
              <a:t>MIndset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39" y="1409496"/>
            <a:ext cx="8163164" cy="4530827"/>
          </a:xfrm>
        </p:spPr>
        <p:txBody>
          <a:bodyPr>
            <a:normAutofit/>
          </a:bodyPr>
          <a:lstStyle/>
          <a:p>
            <a:r>
              <a:rPr lang="en-US" sz="2900" dirty="0"/>
              <a:t>Standard</a:t>
            </a:r>
            <a:endParaRPr lang="en-US" sz="2700" dirty="0"/>
          </a:p>
          <a:p>
            <a:r>
              <a:rPr lang="en-US" sz="2900" dirty="0"/>
              <a:t>Build– Ship – RUN AAA</a:t>
            </a:r>
          </a:p>
          <a:p>
            <a:pPr lvl="1"/>
            <a:r>
              <a:rPr lang="en-US" sz="2700" dirty="0"/>
              <a:t>Ephemeral</a:t>
            </a:r>
          </a:p>
          <a:p>
            <a:pPr lvl="1"/>
            <a:r>
              <a:rPr lang="en-US" sz="2700" dirty="0"/>
              <a:t>Immutable (consistent)</a:t>
            </a:r>
          </a:p>
          <a:p>
            <a:pPr lvl="1"/>
            <a:r>
              <a:rPr lang="en-US" sz="2700" dirty="0"/>
              <a:t>Isolation</a:t>
            </a:r>
          </a:p>
          <a:p>
            <a:pPr marL="0" indent="0">
              <a:buNone/>
            </a:pPr>
            <a:endParaRPr lang="en-US" sz="2900" dirty="0"/>
          </a:p>
          <a:p>
            <a:r>
              <a:rPr lang="en-US" sz="2900" dirty="0"/>
              <a:t>Container </a:t>
            </a:r>
            <a:r>
              <a:rPr lang="en-US" sz="2700" dirty="0"/>
              <a:t>in “production”</a:t>
            </a:r>
          </a:p>
          <a:p>
            <a:pPr lvl="2"/>
            <a:r>
              <a:rPr lang="en-US" sz="2700" dirty="0"/>
              <a:t>Everything what is needed and nothing more</a:t>
            </a:r>
          </a:p>
          <a:p>
            <a:pPr lvl="3"/>
            <a:r>
              <a:rPr lang="en-US" sz="2500" dirty="0"/>
              <a:t>(middleware, app code, libs, framework, binaries) </a:t>
            </a:r>
          </a:p>
          <a:p>
            <a:pPr lvl="2"/>
            <a:r>
              <a:rPr lang="en-US" sz="2700" dirty="0"/>
              <a:t>1 process – 1 task</a:t>
            </a:r>
            <a:endParaRPr lang="en-US" sz="25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265107" lvl="1" indent="0">
              <a:buNone/>
            </a:pPr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1090C0-5F00-4166-9908-73B9B784039A}"/>
              </a:ext>
            </a:extLst>
          </p:cNvPr>
          <p:cNvSpPr/>
          <p:nvPr/>
        </p:nvSpPr>
        <p:spPr>
          <a:xfrm>
            <a:off x="5613524" y="1901282"/>
            <a:ext cx="250049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“works on my machine!”</a:t>
            </a:r>
          </a:p>
        </p:txBody>
      </p:sp>
      <p:pic>
        <p:nvPicPr>
          <p:cNvPr id="2050" name="Picture 2" descr="Afbeeldingsresultaat voor containerd">
            <a:extLst>
              <a:ext uri="{FF2B5EF4-FFF2-40B4-BE49-F238E27FC236}">
                <a16:creationId xmlns:a16="http://schemas.microsoft.com/office/drawing/2014/main" id="{7FE24242-8798-439B-9F41-2534F4525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03" y="359103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57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EAA19-EB96-4D92-A02A-C86FEE11B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facing application</a:t>
            </a:r>
          </a:p>
          <a:p>
            <a:r>
              <a:rPr lang="en-US" dirty="0"/>
              <a:t>Database</a:t>
            </a:r>
          </a:p>
          <a:p>
            <a:r>
              <a:rPr lang="en-US" dirty="0"/>
              <a:t>Database migration </a:t>
            </a:r>
          </a:p>
          <a:p>
            <a:r>
              <a:rPr lang="en-US" dirty="0"/>
              <a:t>Stub</a:t>
            </a:r>
          </a:p>
          <a:p>
            <a:endParaRPr lang="en-US" dirty="0"/>
          </a:p>
          <a:p>
            <a:r>
              <a:rPr lang="en-US" dirty="0"/>
              <a:t>Deploy on any environment with configuration files</a:t>
            </a:r>
          </a:p>
          <a:p>
            <a:endParaRPr lang="en-US" dirty="0"/>
          </a:p>
          <a:p>
            <a:r>
              <a:rPr lang="en-US" dirty="0"/>
              <a:t>Same containers on all environments</a:t>
            </a:r>
          </a:p>
          <a:p>
            <a:endParaRPr lang="en-US" dirty="0"/>
          </a:p>
          <a:p>
            <a:r>
              <a:rPr lang="en-US" dirty="0"/>
              <a:t>Deploy with 1 command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EBB1A6-0C91-4FDB-82C1-260C12BC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</a:t>
            </a:r>
            <a:r>
              <a:rPr lang="en-US" dirty="0" err="1"/>
              <a:t>DeMO</a:t>
            </a:r>
            <a:r>
              <a:rPr lang="en-US" dirty="0"/>
              <a:t> - CONTAINERS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094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3509F6-3A41-4460-9A89-0932B145A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Workshop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BAE54-CA62-476B-BB80-2DA4DE2D7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8" y="1527922"/>
            <a:ext cx="7154562" cy="35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6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B0205C-2BAE-474B-8923-F20A2FC13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+ demo</a:t>
            </a:r>
          </a:p>
          <a:p>
            <a:r>
              <a:rPr lang="en-US" dirty="0"/>
              <a:t>Do It Yourself (DIY)</a:t>
            </a:r>
          </a:p>
          <a:p>
            <a:r>
              <a:rPr lang="en-US" dirty="0"/>
              <a:t>Summarize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F9AF3C-B9D3-401D-AFAA-CADBA6B4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57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AFD99C-E029-4F9F-973C-80C5A0E0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workshop environment  &amp; check</a:t>
            </a:r>
          </a:p>
          <a:p>
            <a:r>
              <a:rPr lang="en-US" dirty="0"/>
              <a:t>Container life cycle</a:t>
            </a:r>
          </a:p>
          <a:p>
            <a:r>
              <a:rPr lang="en-US" b="1" dirty="0"/>
              <a:t>Container</a:t>
            </a:r>
          </a:p>
          <a:p>
            <a:r>
              <a:rPr lang="en-US" dirty="0"/>
              <a:t>Registry</a:t>
            </a:r>
          </a:p>
          <a:p>
            <a:r>
              <a:rPr lang="en-US" dirty="0"/>
              <a:t>Image</a:t>
            </a:r>
          </a:p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Example container</a:t>
            </a:r>
          </a:p>
          <a:p>
            <a:r>
              <a:rPr lang="en-US" dirty="0"/>
              <a:t>Build-Ship-Run workflow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B882F-D137-4648-ADF1-A65E39E6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Map 101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6743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3AC51E-EF26-48F7-999E-19B02F10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+ Remaining day1</a:t>
            </a:r>
          </a:p>
          <a:p>
            <a:endParaRPr lang="en-US" dirty="0"/>
          </a:p>
          <a:p>
            <a:r>
              <a:rPr lang="en-US" dirty="0"/>
              <a:t>Volume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Docker compose</a:t>
            </a:r>
          </a:p>
          <a:p>
            <a:endParaRPr lang="en-US" dirty="0"/>
          </a:p>
          <a:p>
            <a:r>
              <a:rPr lang="en-US" dirty="0"/>
              <a:t>Multistage build</a:t>
            </a:r>
          </a:p>
          <a:p>
            <a:endParaRPr lang="en-US" dirty="0"/>
          </a:p>
          <a:p>
            <a:r>
              <a:rPr lang="en-US" dirty="0"/>
              <a:t>Your build environment in Docker</a:t>
            </a:r>
          </a:p>
          <a:p>
            <a:endParaRPr lang="en-US" dirty="0"/>
          </a:p>
          <a:p>
            <a:r>
              <a:rPr lang="en-US" dirty="0"/>
              <a:t>Assignment Docker &amp; microservices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7595F5-7E91-4A58-9FF2-AA652FD2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WoRKSHop</a:t>
            </a:r>
            <a:r>
              <a:rPr lang="en-US" dirty="0"/>
              <a:t> DAY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8397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62A0B9-C9BF-4730-99EB-9698F3C27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+ remaining day 1 and day 2</a:t>
            </a:r>
          </a:p>
          <a:p>
            <a:endParaRPr lang="en-US" dirty="0"/>
          </a:p>
          <a:p>
            <a:r>
              <a:rPr lang="en-US" dirty="0"/>
              <a:t>Kubernetes introduction</a:t>
            </a:r>
          </a:p>
          <a:p>
            <a:endParaRPr lang="en-US" dirty="0"/>
          </a:p>
          <a:p>
            <a:r>
              <a:rPr lang="en-US" dirty="0"/>
              <a:t>Windows containers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CI/CD example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Assignment Docker &amp; microservices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47A1B-6AC8-4B01-8FAF-C44DC7A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WORKshop</a:t>
            </a:r>
            <a:r>
              <a:rPr lang="en-US" dirty="0"/>
              <a:t> day 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187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Johannes Sim?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39" y="1409496"/>
            <a:ext cx="8163164" cy="4530827"/>
          </a:xfrm>
        </p:spPr>
        <p:txBody>
          <a:bodyPr/>
          <a:lstStyle/>
          <a:p>
            <a:r>
              <a:rPr lang="en-US" dirty="0"/>
              <a:t>Since 1989 in IT, since 2000 with </a:t>
            </a:r>
          </a:p>
          <a:p>
            <a:r>
              <a:rPr lang="en-US" dirty="0"/>
              <a:t>CD journey since 2010</a:t>
            </a:r>
          </a:p>
          <a:p>
            <a:pPr lvl="1"/>
            <a:r>
              <a:rPr lang="en-US" dirty="0"/>
              <a:t>Agile + CD + DevOps with Docker and Azure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176" y="1663154"/>
            <a:ext cx="2580861" cy="3871291"/>
          </a:xfrm>
          <a:prstGeom prst="rect">
            <a:avLst/>
          </a:prstGeom>
        </p:spPr>
      </p:pic>
      <p:pic>
        <p:nvPicPr>
          <p:cNvPr id="6" name="Tijdelijke aanduiding voor inhoud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86" y="1002507"/>
            <a:ext cx="1450724" cy="451096"/>
          </a:xfrm>
          <a:prstGeom prst="rect">
            <a:avLst/>
          </a:prstGeom>
        </p:spPr>
      </p:pic>
      <p:sp>
        <p:nvSpPr>
          <p:cNvPr id="7" name="Tekstvak 2"/>
          <p:cNvSpPr txBox="1"/>
          <p:nvPr/>
        </p:nvSpPr>
        <p:spPr>
          <a:xfrm>
            <a:off x="7791219" y="95044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1963</a:t>
            </a:r>
          </a:p>
        </p:txBody>
      </p:sp>
      <p:sp>
        <p:nvSpPr>
          <p:cNvPr id="8" name="Tekstvak 18"/>
          <p:cNvSpPr txBox="1"/>
          <p:nvPr/>
        </p:nvSpPr>
        <p:spPr>
          <a:xfrm>
            <a:off x="617539" y="4984495"/>
            <a:ext cx="258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johannes.sim@centric.eu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754438" y="3458331"/>
            <a:ext cx="2579022" cy="912739"/>
            <a:chOff x="2221582" y="3538330"/>
            <a:chExt cx="2001224" cy="676783"/>
          </a:xfrm>
        </p:grpSpPr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8556" y="3566897"/>
              <a:ext cx="748748" cy="458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078" y="3566897"/>
              <a:ext cx="471784" cy="471784"/>
            </a:xfrm>
            <a:prstGeom prst="rect">
              <a:avLst/>
            </a:prstGeom>
            <a:solidFill>
              <a:srgbClr val="FFFF00"/>
            </a:solidFill>
          </p:spPr>
        </p:pic>
        <p:pic>
          <p:nvPicPr>
            <p:cNvPr id="16" name="Content Placeholder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582" y="3538330"/>
              <a:ext cx="517034" cy="517034"/>
            </a:xfrm>
            <a:prstGeom prst="rect">
              <a:avLst/>
            </a:prstGeom>
          </p:spPr>
        </p:pic>
        <p:sp>
          <p:nvSpPr>
            <p:cNvPr id="17" name="Rechthoek 6"/>
            <p:cNvSpPr/>
            <p:nvPr/>
          </p:nvSpPr>
          <p:spPr>
            <a:xfrm>
              <a:off x="3497304" y="4055364"/>
              <a:ext cx="725502" cy="15974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nl-NL" sz="800" dirty="0" err="1"/>
                <a:t>App</a:t>
              </a:r>
              <a:r>
                <a:rPr lang="nl-NL" sz="800" dirty="0"/>
                <a:t> 01.01.00.001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64" y="3443989"/>
            <a:ext cx="2064581" cy="1854161"/>
          </a:xfrm>
          <a:prstGeom prst="rect">
            <a:avLst/>
          </a:prstGeom>
        </p:spPr>
      </p:pic>
      <p:pic>
        <p:nvPicPr>
          <p:cNvPr id="1026" name="Picture 2" descr="Centric connect.engage.succeed">
            <a:extLst>
              <a:ext uri="{FF2B5EF4-FFF2-40B4-BE49-F238E27FC236}">
                <a16:creationId xmlns:a16="http://schemas.microsoft.com/office/drawing/2014/main" id="{EE2178B8-BAB6-49B6-8F3A-09A4F169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21" y="1295518"/>
            <a:ext cx="1560531" cy="59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70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02F3B7-D646-4143-B265-95C18285DC0E}"/>
              </a:ext>
            </a:extLst>
          </p:cNvPr>
          <p:cNvSpPr/>
          <p:nvPr/>
        </p:nvSpPr>
        <p:spPr>
          <a:xfrm>
            <a:off x="985571" y="1277144"/>
            <a:ext cx="1104661" cy="36933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Container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27675-65C8-4A1C-B45A-635854A89D15}"/>
              </a:ext>
            </a:extLst>
          </p:cNvPr>
          <p:cNvSpPr/>
          <p:nvPr/>
        </p:nvSpPr>
        <p:spPr>
          <a:xfrm>
            <a:off x="3565602" y="3244334"/>
            <a:ext cx="2012795" cy="36933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Containers in Cloud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C73C5-64CD-4775-8E86-D92EB183E49C}"/>
              </a:ext>
            </a:extLst>
          </p:cNvPr>
          <p:cNvSpPr/>
          <p:nvPr/>
        </p:nvSpPr>
        <p:spPr>
          <a:xfrm>
            <a:off x="3700061" y="2243437"/>
            <a:ext cx="174387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Play with Docker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EED895-CA29-404E-A7DD-97DC744ED6EA}"/>
              </a:ext>
            </a:extLst>
          </p:cNvPr>
          <p:cNvSpPr/>
          <p:nvPr/>
        </p:nvSpPr>
        <p:spPr>
          <a:xfrm>
            <a:off x="1884537" y="4421277"/>
            <a:ext cx="166423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Kubernets</a:t>
            </a:r>
            <a:r>
              <a:rPr lang="en-US" dirty="0">
                <a:solidFill>
                  <a:srgbClr val="0070C0"/>
                </a:solidFill>
              </a:rPr>
              <a:t> (K8s)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DC0F9E-3D60-43D6-BA34-B8D190FD02CC}"/>
              </a:ext>
            </a:extLst>
          </p:cNvPr>
          <p:cNvSpPr/>
          <p:nvPr/>
        </p:nvSpPr>
        <p:spPr>
          <a:xfrm>
            <a:off x="1282137" y="2691185"/>
            <a:ext cx="1743875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Play with Docker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C8B0A5-CF0E-4AD7-81C0-D61648BB13D9}"/>
              </a:ext>
            </a:extLst>
          </p:cNvPr>
          <p:cNvSpPr/>
          <p:nvPr/>
        </p:nvSpPr>
        <p:spPr>
          <a:xfrm>
            <a:off x="5011313" y="3830889"/>
            <a:ext cx="1169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Docker Inc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E9357-F939-4AA1-8FAB-3F4B356BCF45}"/>
              </a:ext>
            </a:extLst>
          </p:cNvPr>
          <p:cNvSpPr/>
          <p:nvPr/>
        </p:nvSpPr>
        <p:spPr>
          <a:xfrm>
            <a:off x="7381043" y="1671994"/>
            <a:ext cx="686406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CNCF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9A61D4-A808-4083-9BA3-29C70BB4E7AA}"/>
              </a:ext>
            </a:extLst>
          </p:cNvPr>
          <p:cNvSpPr/>
          <p:nvPr/>
        </p:nvSpPr>
        <p:spPr>
          <a:xfrm>
            <a:off x="6552922" y="2529696"/>
            <a:ext cx="1732718" cy="36933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Container Image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75116D-CF24-44B4-8301-7A9115BA76D1}"/>
              </a:ext>
            </a:extLst>
          </p:cNvPr>
          <p:cNvSpPr/>
          <p:nvPr/>
        </p:nvSpPr>
        <p:spPr>
          <a:xfrm>
            <a:off x="1660080" y="5157450"/>
            <a:ext cx="190552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Container Registry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BADC9D-048B-4C3F-AA7D-ECFE3BF9A7F1}"/>
              </a:ext>
            </a:extLst>
          </p:cNvPr>
          <p:cNvSpPr/>
          <p:nvPr/>
        </p:nvSpPr>
        <p:spPr>
          <a:xfrm>
            <a:off x="4889569" y="5027706"/>
            <a:ext cx="1709507" cy="36933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Linux containers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243F7B-6D14-4EC7-AC62-4620B91E9FF9}"/>
              </a:ext>
            </a:extLst>
          </p:cNvPr>
          <p:cNvSpPr/>
          <p:nvPr/>
        </p:nvSpPr>
        <p:spPr>
          <a:xfrm>
            <a:off x="6306632" y="3825105"/>
            <a:ext cx="2091278" cy="36933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Windows containers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45EFCA-C0E0-4A05-B065-792EF73AD80A}"/>
              </a:ext>
            </a:extLst>
          </p:cNvPr>
          <p:cNvSpPr/>
          <p:nvPr/>
        </p:nvSpPr>
        <p:spPr>
          <a:xfrm>
            <a:off x="3818783" y="1476342"/>
            <a:ext cx="176067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Docker-compose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84E790-E7EF-46A4-9CA8-382C5FEA2763}"/>
              </a:ext>
            </a:extLst>
          </p:cNvPr>
          <p:cNvSpPr/>
          <p:nvPr/>
        </p:nvSpPr>
        <p:spPr>
          <a:xfrm>
            <a:off x="900865" y="3775552"/>
            <a:ext cx="151842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Docker swarm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9499D0-2C8D-4844-9CD0-4C46F87FD716}"/>
              </a:ext>
            </a:extLst>
          </p:cNvPr>
          <p:cNvSpPr/>
          <p:nvPr/>
        </p:nvSpPr>
        <p:spPr>
          <a:xfrm>
            <a:off x="6250381" y="5540509"/>
            <a:ext cx="2443169" cy="36933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Container Orchestration</a:t>
            </a:r>
            <a:endParaRPr lang="nl-NL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BEDE74-1254-4E51-BC08-9744425C2D19}"/>
              </a:ext>
            </a:extLst>
          </p:cNvPr>
          <p:cNvSpPr/>
          <p:nvPr/>
        </p:nvSpPr>
        <p:spPr>
          <a:xfrm>
            <a:off x="246426" y="2093906"/>
            <a:ext cx="1478290" cy="36933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Microservices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FEA1C-F739-4363-B2DC-DDBFEA21B6E5}"/>
              </a:ext>
            </a:extLst>
          </p:cNvPr>
          <p:cNvSpPr/>
          <p:nvPr/>
        </p:nvSpPr>
        <p:spPr>
          <a:xfrm>
            <a:off x="6754397" y="4485784"/>
            <a:ext cx="1939698" cy="36933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Container network</a:t>
            </a:r>
            <a:endParaRPr lang="nl-NL" dirty="0">
              <a:solidFill>
                <a:srgbClr val="FFC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B78A74-16CC-432E-8F5D-FCDF36D7684B}"/>
              </a:ext>
            </a:extLst>
          </p:cNvPr>
          <p:cNvSpPr/>
          <p:nvPr/>
        </p:nvSpPr>
        <p:spPr>
          <a:xfrm>
            <a:off x="5843287" y="1877730"/>
            <a:ext cx="902748" cy="36933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Volume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3C863B-6C97-4BFD-A004-9841B95888EF}"/>
              </a:ext>
            </a:extLst>
          </p:cNvPr>
          <p:cNvSpPr/>
          <p:nvPr/>
        </p:nvSpPr>
        <p:spPr>
          <a:xfrm>
            <a:off x="383456" y="4596713"/>
            <a:ext cx="1227195" cy="36933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DockerHub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2C0AD5-D46F-4314-B6CF-6B9096A9F504}"/>
              </a:ext>
            </a:extLst>
          </p:cNvPr>
          <p:cNvSpPr/>
          <p:nvPr/>
        </p:nvSpPr>
        <p:spPr>
          <a:xfrm>
            <a:off x="420391" y="5590872"/>
            <a:ext cx="1235979" cy="36933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K8S Cluster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507A35-367C-4000-8315-9EA924C60CE8}"/>
              </a:ext>
            </a:extLst>
          </p:cNvPr>
          <p:cNvSpPr/>
          <p:nvPr/>
        </p:nvSpPr>
        <p:spPr>
          <a:xfrm>
            <a:off x="2296087" y="1896876"/>
            <a:ext cx="1269515" cy="36933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DockerHost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7D5570-7B3E-43A2-A8BB-B022082950D5}"/>
              </a:ext>
            </a:extLst>
          </p:cNvPr>
          <p:cNvSpPr/>
          <p:nvPr/>
        </p:nvSpPr>
        <p:spPr>
          <a:xfrm>
            <a:off x="3967109" y="4485784"/>
            <a:ext cx="2018951" cy="36933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Docker For Desktop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9A54AE-DD3E-409F-9F47-EC77A361E8DD}"/>
              </a:ext>
            </a:extLst>
          </p:cNvPr>
          <p:cNvSpPr/>
          <p:nvPr/>
        </p:nvSpPr>
        <p:spPr>
          <a:xfrm>
            <a:off x="3683110" y="5558359"/>
            <a:ext cx="112780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Docker 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8FFE09-04DE-435A-8AA1-B3E57E891C94}"/>
              </a:ext>
            </a:extLst>
          </p:cNvPr>
          <p:cNvSpPr/>
          <p:nvPr/>
        </p:nvSpPr>
        <p:spPr>
          <a:xfrm>
            <a:off x="3194341" y="2787134"/>
            <a:ext cx="298165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Docker Enterprise / Docker EE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1D7E3-EF13-4CF9-AD45-1D2969A31C8F}"/>
              </a:ext>
            </a:extLst>
          </p:cNvPr>
          <p:cNvSpPr/>
          <p:nvPr/>
        </p:nvSpPr>
        <p:spPr>
          <a:xfrm>
            <a:off x="2818953" y="3773619"/>
            <a:ext cx="1525354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Docker Engine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64A3C0-843D-4D65-8171-17471660C7D2}"/>
              </a:ext>
            </a:extLst>
          </p:cNvPr>
          <p:cNvSpPr/>
          <p:nvPr/>
        </p:nvSpPr>
        <p:spPr>
          <a:xfrm>
            <a:off x="6673047" y="919459"/>
            <a:ext cx="1790747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Container Engine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AA8AA3-386C-4642-898F-7CCE236B539F}"/>
              </a:ext>
            </a:extLst>
          </p:cNvPr>
          <p:cNvSpPr/>
          <p:nvPr/>
        </p:nvSpPr>
        <p:spPr>
          <a:xfrm>
            <a:off x="2513591" y="968325"/>
            <a:ext cx="122334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Containerd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481ABE-884F-48A0-8061-08CCAFC43ABF}"/>
              </a:ext>
            </a:extLst>
          </p:cNvPr>
          <p:cNvSpPr/>
          <p:nvPr/>
        </p:nvSpPr>
        <p:spPr>
          <a:xfrm>
            <a:off x="4699276" y="800824"/>
            <a:ext cx="6767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RunC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694FF2-E7B5-447B-A5ED-E9EFE16C9F96}"/>
              </a:ext>
            </a:extLst>
          </p:cNvPr>
          <p:cNvSpPr/>
          <p:nvPr/>
        </p:nvSpPr>
        <p:spPr>
          <a:xfrm>
            <a:off x="5598810" y="352945"/>
            <a:ext cx="1415644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Container OS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7FCE0D-CD7E-40E1-93AE-E6C9A6ABEA5C}"/>
              </a:ext>
            </a:extLst>
          </p:cNvPr>
          <p:cNvSpPr/>
          <p:nvPr/>
        </p:nvSpPr>
        <p:spPr>
          <a:xfrm>
            <a:off x="217026" y="3218684"/>
            <a:ext cx="122719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DockerHub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EB3152-1584-4D0F-B696-F2DCD7C647D3}"/>
              </a:ext>
            </a:extLst>
          </p:cNvPr>
          <p:cNvSpPr/>
          <p:nvPr/>
        </p:nvSpPr>
        <p:spPr>
          <a:xfrm>
            <a:off x="6344320" y="3152218"/>
            <a:ext cx="133414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DockerStore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1AE6ABB-00B9-4E6C-831D-F670EF94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9510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FCD4-3182-46FF-BB95-BE1E3E48E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 workshop environment &amp; CHECK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2150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6E4854-15C1-4DF9-AD9F-A69DBB868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software (OSS)</a:t>
            </a:r>
          </a:p>
          <a:p>
            <a:pPr lvl="1"/>
            <a:r>
              <a:rPr lang="en-US" dirty="0"/>
              <a:t>Docker CE</a:t>
            </a:r>
          </a:p>
          <a:p>
            <a:pPr lvl="1"/>
            <a:r>
              <a:rPr lang="en-US" dirty="0"/>
              <a:t>Visual Studio 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Work with sources in Visual Studio Code</a:t>
            </a:r>
          </a:p>
          <a:p>
            <a:endParaRPr lang="en-US" dirty="0"/>
          </a:p>
          <a:p>
            <a:r>
              <a:rPr lang="en-US" dirty="0"/>
              <a:t>Images from </a:t>
            </a:r>
            <a:r>
              <a:rPr lang="en-US" dirty="0" err="1"/>
              <a:t>DockerHub</a:t>
            </a:r>
            <a:endParaRPr lang="en-US" dirty="0"/>
          </a:p>
          <a:p>
            <a:pPr lvl="1"/>
            <a:r>
              <a:rPr lang="en-US" dirty="0"/>
              <a:t>(Base) images</a:t>
            </a:r>
          </a:p>
          <a:p>
            <a:endParaRPr lang="en-US" dirty="0"/>
          </a:p>
          <a:p>
            <a:r>
              <a:rPr lang="en-US" dirty="0"/>
              <a:t>Working with CLI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In Visual Studio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DCD91-13F6-4723-B45D-FD011B6F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WORKSHOP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700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OUR Workshop environment </a:t>
            </a:r>
            <a:endParaRPr lang="nl-NL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961E27-832B-4C28-8D90-BB793E71E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245" y="1409700"/>
            <a:ext cx="749751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3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42DAF7-48AE-4D25-9FA2-0FC36BEB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2206854"/>
            <a:ext cx="5194475" cy="3166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for DOCKER PLAY</a:t>
            </a:r>
            <a:endParaRPr lang="nl-NL" dirty="0"/>
          </a:p>
        </p:txBody>
      </p:sp>
      <p:pic>
        <p:nvPicPr>
          <p:cNvPr id="5" name="Picture 2" descr="Docker Engine Components 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74" y="2263127"/>
            <a:ext cx="3000974" cy="234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3635896" y="3348873"/>
            <a:ext cx="3783000" cy="628651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4404336" y="3211730"/>
            <a:ext cx="2615937" cy="5388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750" y="4745254"/>
            <a:ext cx="1989112" cy="55844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BC2A2D-2952-4F23-8E81-96C360A44D29}"/>
              </a:ext>
            </a:extLst>
          </p:cNvPr>
          <p:cNvCxnSpPr>
            <a:cxnSpLocks/>
          </p:cNvCxnSpPr>
          <p:nvPr/>
        </p:nvCxnSpPr>
        <p:spPr>
          <a:xfrm flipH="1" flipV="1">
            <a:off x="4211960" y="3977525"/>
            <a:ext cx="1080120" cy="63392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21BF8CC-2C19-44ED-90EF-996A45776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418897" y="1000746"/>
            <a:ext cx="1618651" cy="1001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8DB02C-98D2-41A0-A05D-E4E2CD9B9F36}"/>
              </a:ext>
            </a:extLst>
          </p:cNvPr>
          <p:cNvSpPr/>
          <p:nvPr/>
        </p:nvSpPr>
        <p:spPr>
          <a:xfrm>
            <a:off x="3042530" y="2799801"/>
            <a:ext cx="1961519" cy="648072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E87186-4A9E-494A-B118-9D3AFAEA3514}"/>
              </a:ext>
            </a:extLst>
          </p:cNvPr>
          <p:cNvSpPr/>
          <p:nvPr/>
        </p:nvSpPr>
        <p:spPr>
          <a:xfrm>
            <a:off x="6588224" y="4611450"/>
            <a:ext cx="2189638" cy="761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416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42EF0A-9F6C-41D4-8CF9-6813D310E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do this together</a:t>
            </a:r>
          </a:p>
          <a:p>
            <a:endParaRPr lang="en-US" dirty="0"/>
          </a:p>
          <a:p>
            <a:r>
              <a:rPr lang="en-US" dirty="0"/>
              <a:t>Docker account</a:t>
            </a:r>
          </a:p>
          <a:p>
            <a:r>
              <a:rPr lang="en-US" dirty="0"/>
              <a:t>Install Docker Desktop</a:t>
            </a:r>
          </a:p>
          <a:p>
            <a:r>
              <a:rPr lang="en-US" dirty="0"/>
              <a:t>Play with Docker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Play with Kubernetes</a:t>
            </a:r>
          </a:p>
          <a:p>
            <a:endParaRPr lang="en-US" dirty="0"/>
          </a:p>
          <a:p>
            <a:r>
              <a:rPr lang="en-US" dirty="0"/>
              <a:t>Check Docker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8BCB49-CE30-45D8-AFE5-91E6FDEE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DIY: install workshop environment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0465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33DA82-8063-4C11-BA13-22CE67E73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681442"/>
            <a:ext cx="8162925" cy="39872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2B63F8-A603-4952-BC90-955E9754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PLayGROUND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0640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ABFD01-64A1-47C3-9850-5AFBB662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Easy?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1F7DF8-4ACC-4623-9E77-16766A44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OUR work environment 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290D4-00F0-4058-97C3-9EA21097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10" y="1841036"/>
            <a:ext cx="5159693" cy="409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4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49F276-540A-4B99-8C6A-E8C036B87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- API – Daemon</a:t>
            </a:r>
          </a:p>
          <a:p>
            <a:r>
              <a:rPr lang="en-US" dirty="0"/>
              <a:t>Client: Docker CLI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7DFA62-E0A0-452D-BF02-63C6DBCA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working?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FBEFF-C7F7-49B0-8569-88CABBD1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379" y="1409496"/>
            <a:ext cx="4811324" cy="37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37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E20FC-0971-443E-8B85-7F4D4CBBAC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 LIFE CYCLE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584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Docker 101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Goal:</a:t>
            </a:r>
          </a:p>
          <a:p>
            <a:pPr lvl="1"/>
            <a:r>
              <a:rPr lang="en-US" dirty="0"/>
              <a:t>Practical 101 Docker</a:t>
            </a:r>
          </a:p>
          <a:p>
            <a:pPr lvl="2"/>
            <a:r>
              <a:rPr lang="en-US" dirty="0"/>
              <a:t>Tell / Demo / DIY</a:t>
            </a:r>
            <a:endParaRPr lang="en-US" sz="2000" dirty="0"/>
          </a:p>
          <a:p>
            <a:pPr lvl="2"/>
            <a:endParaRPr lang="en-US" sz="2000" dirty="0"/>
          </a:p>
          <a:p>
            <a:r>
              <a:rPr lang="en-US" sz="2400" dirty="0"/>
              <a:t>Key take away:</a:t>
            </a:r>
          </a:p>
          <a:p>
            <a:pPr lvl="1"/>
            <a:r>
              <a:rPr lang="en-US" dirty="0"/>
              <a:t>What is Docker?</a:t>
            </a:r>
          </a:p>
          <a:p>
            <a:pPr lvl="1"/>
            <a:r>
              <a:rPr lang="en-US" dirty="0"/>
              <a:t>What can it do for you?</a:t>
            </a:r>
          </a:p>
          <a:p>
            <a:pPr marL="265107" lvl="1" indent="0">
              <a:buNone/>
            </a:pPr>
            <a:endParaRPr lang="en-US" dirty="0"/>
          </a:p>
          <a:p>
            <a:pPr marL="265107" lvl="1" indent="0">
              <a:buNone/>
            </a:pPr>
            <a:endParaRPr lang="en-US" dirty="0"/>
          </a:p>
          <a:p>
            <a:pPr marL="0" indent="-12700">
              <a:buNone/>
            </a:pPr>
            <a:endParaRPr lang="en-US" dirty="0"/>
          </a:p>
          <a:p>
            <a:pPr marL="0" indent="-12700">
              <a:buNone/>
            </a:pPr>
            <a:endParaRPr lang="en-US" dirty="0"/>
          </a:p>
          <a:p>
            <a:pPr marL="0" indent="-12700">
              <a:buNone/>
            </a:pPr>
            <a:endParaRPr lang="en-US" dirty="0"/>
          </a:p>
          <a:p>
            <a:pPr marL="0" indent="-12700">
              <a:buNone/>
            </a:pPr>
            <a:endParaRPr lang="en-US" dirty="0"/>
          </a:p>
          <a:p>
            <a:pPr marL="0" indent="-12700">
              <a:buNone/>
            </a:pPr>
            <a:endParaRPr lang="en-US" dirty="0"/>
          </a:p>
          <a:p>
            <a:pPr marL="0" indent="-12700">
              <a:buNone/>
            </a:pPr>
            <a:r>
              <a:rPr lang="en-US" dirty="0"/>
              <a:t>Audience: Centric DEV colleagues</a:t>
            </a:r>
          </a:p>
          <a:p>
            <a:pPr marL="265107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79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816A7-ACBF-4346-B8EA-E4EACBA9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life cycle</a:t>
            </a:r>
            <a:endParaRPr lang="nl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F77C6A-1D31-4961-8995-D50849305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738" y="1409700"/>
            <a:ext cx="7314524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94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340B6-57CF-4D88-B4C9-A3D1A715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 a GLANCE</a:t>
            </a:r>
            <a:endParaRPr lang="nl-NL" dirty="0"/>
          </a:p>
        </p:txBody>
      </p:sp>
      <p:pic>
        <p:nvPicPr>
          <p:cNvPr id="4" name="Picture 2" descr="Docker Engine Components Flow">
            <a:extLst>
              <a:ext uri="{FF2B5EF4-FFF2-40B4-BE49-F238E27FC236}">
                <a16:creationId xmlns:a16="http://schemas.microsoft.com/office/drawing/2014/main" id="{AB589504-C2B5-4022-BECB-080879A173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015" y="1380725"/>
            <a:ext cx="5597611" cy="43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TOPIC: DOCKER ARCHITECTURE</a:t>
            </a:r>
            <a:br>
              <a:rPr lang="en-US" dirty="0"/>
            </a:br>
            <a:r>
              <a:rPr lang="en-US" dirty="0" err="1"/>
              <a:t>HigH</a:t>
            </a:r>
            <a:r>
              <a:rPr lang="en-US" dirty="0"/>
              <a:t> LEVEL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640802" y="5576866"/>
            <a:ext cx="4895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https://docs.docker.com/engine/docker-overview/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9429" y="1543318"/>
            <a:ext cx="7418819" cy="3874844"/>
          </a:xfrm>
          <a:prstGeom prst="rect">
            <a:avLst/>
          </a:prstGeom>
        </p:spPr>
      </p:pic>
      <p:sp>
        <p:nvSpPr>
          <p:cNvPr id="10" name="AutoShape 6" descr="Docker Architectur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2655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TOPIC: DOCKER </a:t>
            </a:r>
            <a:r>
              <a:rPr lang="en-US" dirty="0" err="1"/>
              <a:t>versionS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are not new (Unix: 199x)</a:t>
            </a:r>
          </a:p>
          <a:p>
            <a:r>
              <a:rPr lang="en-US" dirty="0"/>
              <a:t>Docker to open source: march 2013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Docker 1.13 = Docker 17.03</a:t>
            </a:r>
          </a:p>
          <a:p>
            <a:pPr lvl="1"/>
            <a:r>
              <a:rPr lang="en-US" dirty="0" err="1"/>
              <a:t>Year.month</a:t>
            </a:r>
            <a:endParaRPr lang="en-US" dirty="0"/>
          </a:p>
          <a:p>
            <a:endParaRPr lang="en-US" dirty="0"/>
          </a:p>
          <a:p>
            <a:r>
              <a:rPr lang="en-US" dirty="0"/>
              <a:t>CE (Community Edition)</a:t>
            </a:r>
          </a:p>
          <a:p>
            <a:pPr lvl="1"/>
            <a:r>
              <a:rPr lang="en-US" dirty="0"/>
              <a:t>2 release channels</a:t>
            </a:r>
          </a:p>
          <a:p>
            <a:pPr marL="625459" lvl="2" indent="-171446">
              <a:buFontTx/>
              <a:buChar char="-"/>
            </a:pPr>
            <a:r>
              <a:rPr lang="en-US" dirty="0"/>
              <a:t>Edge each month</a:t>
            </a:r>
          </a:p>
          <a:p>
            <a:pPr marL="625459" lvl="2" indent="-171446">
              <a:buFontTx/>
              <a:buChar char="-"/>
            </a:pPr>
            <a:r>
              <a:rPr lang="en-US" dirty="0"/>
              <a:t>Stable each 3 month</a:t>
            </a:r>
          </a:p>
          <a:p>
            <a:pPr marL="171446" indent="-171446">
              <a:buFontTx/>
              <a:buChar char="-"/>
            </a:pPr>
            <a:endParaRPr lang="en-US" dirty="0"/>
          </a:p>
          <a:p>
            <a:r>
              <a:rPr lang="en-US" dirty="0"/>
              <a:t>EE (Enterprise Edition) </a:t>
            </a:r>
            <a:r>
              <a:rPr lang="en-US"/>
              <a:t>- paid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51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Docker Command LINE INTERFACE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73" y="1418354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5" y="1420626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9" y="1420626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9" y="4545963"/>
            <a:ext cx="7713275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3" y="4732774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4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5" y="2035795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5" y="2551410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6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2" y="1999098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2" y="2276479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1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</a:t>
            </a:r>
            <a:r>
              <a:rPr lang="en-US" sz="1600" dirty="0" err="1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2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</a:t>
            </a:r>
            <a:r>
              <a:rPr lang="en-US" sz="1600" dirty="0" err="1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2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4" y="3891468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4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4" y="3086255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2" y="2999934"/>
            <a:ext cx="1780937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build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031141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1492-E5A0-4A62-ABBF-5B6BE0A47A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042EF-B54A-4A60-927F-E0CCF37F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936425" y="4739003"/>
            <a:ext cx="3447535" cy="341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5AEC2-BDE0-4AEA-9428-D8EBAC7E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68" y="4353888"/>
            <a:ext cx="3447535" cy="2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7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WHAT is a CONTAINER?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39" y="1409496"/>
            <a:ext cx="8163164" cy="4530827"/>
          </a:xfrm>
        </p:spPr>
        <p:txBody>
          <a:bodyPr>
            <a:normAutofit/>
          </a:bodyPr>
          <a:lstStyle/>
          <a:p>
            <a:r>
              <a:rPr lang="en-US" sz="2900" dirty="0"/>
              <a:t>Standard</a:t>
            </a:r>
            <a:endParaRPr lang="en-US" sz="2700" dirty="0"/>
          </a:p>
          <a:p>
            <a:r>
              <a:rPr lang="en-US" sz="2900" dirty="0"/>
              <a:t>Build – Ship - Run AAA </a:t>
            </a:r>
          </a:p>
          <a:p>
            <a:pPr lvl="1"/>
            <a:r>
              <a:rPr lang="en-US" sz="2700" dirty="0"/>
              <a:t>Ephemeral</a:t>
            </a:r>
          </a:p>
          <a:p>
            <a:pPr lvl="1"/>
            <a:r>
              <a:rPr lang="en-US" sz="2700" dirty="0"/>
              <a:t>Immutable (consistent)</a:t>
            </a:r>
          </a:p>
          <a:p>
            <a:pPr lvl="1"/>
            <a:r>
              <a:rPr lang="en-US" sz="2700" dirty="0"/>
              <a:t>Isolation</a:t>
            </a:r>
          </a:p>
          <a:p>
            <a:pPr marL="0" indent="0">
              <a:buNone/>
            </a:pPr>
            <a:endParaRPr lang="en-US" sz="2900" dirty="0"/>
          </a:p>
          <a:p>
            <a:r>
              <a:rPr lang="en-US" sz="2900" dirty="0"/>
              <a:t>Container </a:t>
            </a:r>
            <a:r>
              <a:rPr lang="en-US" sz="2700" dirty="0"/>
              <a:t>in “production”</a:t>
            </a:r>
          </a:p>
          <a:p>
            <a:pPr lvl="2"/>
            <a:r>
              <a:rPr lang="en-US" sz="2700" dirty="0"/>
              <a:t>Everything what is needed and nothing more</a:t>
            </a:r>
          </a:p>
          <a:p>
            <a:pPr lvl="3"/>
            <a:r>
              <a:rPr lang="en-US" sz="2500" dirty="0"/>
              <a:t>(middleware, app code, libs, framework, binaries) </a:t>
            </a:r>
          </a:p>
          <a:p>
            <a:pPr lvl="2"/>
            <a:r>
              <a:rPr lang="en-US" sz="2700" dirty="0"/>
              <a:t>1 process – 1 task</a:t>
            </a:r>
            <a:endParaRPr lang="en-US" sz="25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265107" lvl="1" indent="0">
              <a:buNone/>
            </a:pPr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1090C0-5F00-4166-9908-73B9B784039A}"/>
              </a:ext>
            </a:extLst>
          </p:cNvPr>
          <p:cNvSpPr/>
          <p:nvPr/>
        </p:nvSpPr>
        <p:spPr>
          <a:xfrm>
            <a:off x="6595997" y="1907079"/>
            <a:ext cx="250049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“works on my machine!”</a:t>
            </a:r>
          </a:p>
        </p:txBody>
      </p:sp>
      <p:pic>
        <p:nvPicPr>
          <p:cNvPr id="2050" name="Picture 2" descr="Afbeeldingsresultaat voor containerd">
            <a:extLst>
              <a:ext uri="{FF2B5EF4-FFF2-40B4-BE49-F238E27FC236}">
                <a16:creationId xmlns:a16="http://schemas.microsoft.com/office/drawing/2014/main" id="{7FE24242-8798-439B-9F41-2534F4525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97" y="359103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20B60E-8F82-4D0B-89A0-906E5C98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997" y="1043456"/>
            <a:ext cx="2216804" cy="73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4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“WORKS ON MY </a:t>
            </a:r>
            <a:r>
              <a:rPr lang="en-US" dirty="0" err="1"/>
              <a:t>MacHINE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 err="1"/>
              <a:t>EPHEmeral</a:t>
            </a:r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2513469" y="2117680"/>
            <a:ext cx="1241947" cy="16786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81707" y="327774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81707" y="2829639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81707" y="235424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741" y="3935109"/>
            <a:ext cx="3750861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  <a:endParaRPr lang="nl-NL" dirty="0"/>
          </a:p>
        </p:txBody>
      </p:sp>
      <p:sp>
        <p:nvSpPr>
          <p:cNvPr id="18" name="Rectangle 17"/>
          <p:cNvSpPr/>
          <p:nvPr/>
        </p:nvSpPr>
        <p:spPr>
          <a:xfrm>
            <a:off x="2518013" y="4374114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(Kernel)</a:t>
            </a:r>
            <a:endParaRPr lang="nl-NL" dirty="0"/>
          </a:p>
        </p:txBody>
      </p:sp>
      <p:sp>
        <p:nvSpPr>
          <p:cNvPr id="19" name="Rectangle 18"/>
          <p:cNvSpPr/>
          <p:nvPr/>
        </p:nvSpPr>
        <p:spPr>
          <a:xfrm>
            <a:off x="2520285" y="4813121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3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23081" y="2142700"/>
            <a:ext cx="1241947" cy="16786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“WORKS ON MY MACHINE”</a:t>
            </a:r>
            <a:br>
              <a:rPr lang="en-US" dirty="0"/>
            </a:br>
            <a:r>
              <a:rPr lang="en-US" dirty="0"/>
              <a:t>immutable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491319" y="330276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319" y="2854659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1319" y="237926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5353" y="3960129"/>
            <a:ext cx="3750861" cy="36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  <a:endParaRPr lang="nl-NL" dirty="0"/>
          </a:p>
        </p:txBody>
      </p:sp>
      <p:sp>
        <p:nvSpPr>
          <p:cNvPr id="15" name="Rectangle 14"/>
          <p:cNvSpPr/>
          <p:nvPr/>
        </p:nvSpPr>
        <p:spPr>
          <a:xfrm>
            <a:off x="427625" y="4399134"/>
            <a:ext cx="3748589" cy="36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(Kernel)</a:t>
            </a:r>
            <a:endParaRPr lang="nl-NL" dirty="0"/>
          </a:p>
        </p:txBody>
      </p:sp>
      <p:sp>
        <p:nvSpPr>
          <p:cNvPr id="16" name="Rectangle 15"/>
          <p:cNvSpPr/>
          <p:nvPr/>
        </p:nvSpPr>
        <p:spPr>
          <a:xfrm>
            <a:off x="429897" y="4838141"/>
            <a:ext cx="3748589" cy="36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Laptop</a:t>
            </a:r>
            <a:endParaRPr lang="nl-NL" dirty="0"/>
          </a:p>
        </p:txBody>
      </p:sp>
      <p:sp>
        <p:nvSpPr>
          <p:cNvPr id="31" name="Rectangle 30"/>
          <p:cNvSpPr/>
          <p:nvPr/>
        </p:nvSpPr>
        <p:spPr>
          <a:xfrm>
            <a:off x="5270322" y="2117680"/>
            <a:ext cx="1241947" cy="16786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38562" y="327774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38562" y="2829639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38562" y="235424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272595" y="3935109"/>
            <a:ext cx="3750861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  <a:endParaRPr lang="nl-NL" dirty="0"/>
          </a:p>
        </p:txBody>
      </p:sp>
      <p:sp>
        <p:nvSpPr>
          <p:cNvPr id="36" name="Rectangle 35"/>
          <p:cNvSpPr/>
          <p:nvPr/>
        </p:nvSpPr>
        <p:spPr>
          <a:xfrm>
            <a:off x="5274867" y="4374114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(Kernel)</a:t>
            </a:r>
            <a:endParaRPr lang="nl-NL" dirty="0"/>
          </a:p>
        </p:txBody>
      </p:sp>
      <p:sp>
        <p:nvSpPr>
          <p:cNvPr id="37" name="Rectangle 36"/>
          <p:cNvSpPr/>
          <p:nvPr/>
        </p:nvSpPr>
        <p:spPr>
          <a:xfrm>
            <a:off x="5277139" y="4813121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</a:t>
            </a:r>
            <a:endParaRPr lang="nl-NL" dirty="0"/>
          </a:p>
        </p:txBody>
      </p:sp>
      <p:sp>
        <p:nvSpPr>
          <p:cNvPr id="40" name="Right Arrow 39"/>
          <p:cNvSpPr/>
          <p:nvPr/>
        </p:nvSpPr>
        <p:spPr>
          <a:xfrm>
            <a:off x="4176212" y="2747749"/>
            <a:ext cx="996291" cy="5550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/>
          <p:cNvSpPr txBox="1"/>
          <p:nvPr/>
        </p:nvSpPr>
        <p:spPr>
          <a:xfrm>
            <a:off x="5668825" y="5506467"/>
            <a:ext cx="121648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031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 animBg="1"/>
      <p:bldP spid="9" grpId="0" animBg="1"/>
      <p:bldP spid="1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“WORKS ON MY </a:t>
            </a:r>
            <a:r>
              <a:rPr lang="en-US" dirty="0" err="1"/>
              <a:t>MacHINE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ISOLATION</a:t>
            </a:r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2513469" y="2117680"/>
            <a:ext cx="1241947" cy="16786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81707" y="327774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81707" y="2829639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81707" y="2354241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741" y="3935109"/>
            <a:ext cx="3750861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  <a:endParaRPr lang="nl-NL" dirty="0"/>
          </a:p>
        </p:txBody>
      </p:sp>
      <p:sp>
        <p:nvSpPr>
          <p:cNvPr id="18" name="Rectangle 17"/>
          <p:cNvSpPr/>
          <p:nvPr/>
        </p:nvSpPr>
        <p:spPr>
          <a:xfrm>
            <a:off x="2518013" y="4374114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(Kernel)</a:t>
            </a:r>
            <a:endParaRPr lang="nl-NL" dirty="0"/>
          </a:p>
        </p:txBody>
      </p:sp>
      <p:sp>
        <p:nvSpPr>
          <p:cNvPr id="19" name="Rectangle 18"/>
          <p:cNvSpPr/>
          <p:nvPr/>
        </p:nvSpPr>
        <p:spPr>
          <a:xfrm>
            <a:off x="2520285" y="4813121"/>
            <a:ext cx="3748589" cy="368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</a:t>
            </a:r>
            <a:endParaRPr lang="nl-NL" dirty="0"/>
          </a:p>
        </p:txBody>
      </p:sp>
      <p:sp>
        <p:nvSpPr>
          <p:cNvPr id="21" name="Rectangle 20"/>
          <p:cNvSpPr/>
          <p:nvPr/>
        </p:nvSpPr>
        <p:spPr>
          <a:xfrm>
            <a:off x="3935110" y="2106304"/>
            <a:ext cx="1241947" cy="16786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03350" y="3266365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BINS/LIBS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03350" y="2818263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JAVA 7</a:t>
            </a:r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03350" y="2342865"/>
            <a:ext cx="1133588" cy="3684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2D050"/>
                </a:solidFill>
              </a:rPr>
              <a:t>Applicatie</a:t>
            </a:r>
            <a:endParaRPr lang="nl-NL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5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7539" y="577182"/>
            <a:ext cx="8163164" cy="822443"/>
          </a:xfrm>
        </p:spPr>
        <p:txBody>
          <a:bodyPr/>
          <a:lstStyle/>
          <a:p>
            <a:r>
              <a:rPr lang="nl-NL" dirty="0" err="1"/>
              <a:t>CoNTENT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101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4501" indent="-457200"/>
            <a:r>
              <a:rPr lang="en-US" sz="2600" b="1" dirty="0"/>
              <a:t>My container journey</a:t>
            </a:r>
          </a:p>
          <a:p>
            <a:pPr marL="444501" indent="-457200"/>
            <a:r>
              <a:rPr lang="en-US" sz="2600" b="1" dirty="0"/>
              <a:t>Container landscape</a:t>
            </a:r>
          </a:p>
          <a:p>
            <a:pPr marL="444501" indent="-457200"/>
            <a:endParaRPr lang="en-US" sz="2600" b="1" dirty="0"/>
          </a:p>
          <a:p>
            <a:pPr marL="444501" indent="-457200"/>
            <a:r>
              <a:rPr lang="en-US" sz="2600" b="1" dirty="0"/>
              <a:t>Workshop</a:t>
            </a:r>
          </a:p>
          <a:p>
            <a:pPr marL="444501" indent="-457200"/>
            <a:endParaRPr lang="en-US" sz="2600" b="1" dirty="0"/>
          </a:p>
          <a:p>
            <a:pPr marL="444501" indent="-457200"/>
            <a:endParaRPr lang="en-US" sz="2600" b="1" dirty="0"/>
          </a:p>
          <a:p>
            <a:pPr lvl="1"/>
            <a:endParaRPr lang="en-US" sz="24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lvl="1"/>
            <a:endParaRPr lang="en-US" sz="3000" b="1" dirty="0"/>
          </a:p>
          <a:p>
            <a:pPr marL="0" indent="0">
              <a:buNone/>
            </a:pPr>
            <a:endParaRPr lang="nl-NL" sz="2600" b="1" dirty="0"/>
          </a:p>
          <a:p>
            <a:pPr marL="265107" lvl="1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  <a:p>
            <a:pPr marL="0" indent="0">
              <a:buNone/>
            </a:pPr>
            <a:endParaRPr lang="nl-NL" sz="2600" b="1" dirty="0"/>
          </a:p>
        </p:txBody>
      </p:sp>
    </p:spTree>
    <p:extLst>
      <p:ext uri="{BB962C8B-B14F-4D97-AF65-F5344CB8AC3E}">
        <p14:creationId xmlns:p14="http://schemas.microsoft.com/office/powerpoint/2010/main" val="1615963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05720" y="1774213"/>
            <a:ext cx="5827595" cy="312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TOPIC: PORTS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2101758" y="2101755"/>
            <a:ext cx="1171409" cy="20881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646226" y="2104027"/>
            <a:ext cx="1171409" cy="20881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5190695" y="2092651"/>
            <a:ext cx="1171409" cy="20881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  <a:endParaRPr lang="nl-NL" dirty="0"/>
          </a:p>
        </p:txBody>
      </p:sp>
      <p:sp>
        <p:nvSpPr>
          <p:cNvPr id="10" name="Oval 9"/>
          <p:cNvSpPr/>
          <p:nvPr/>
        </p:nvSpPr>
        <p:spPr>
          <a:xfrm>
            <a:off x="2239368" y="4087749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2239367" y="4815635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l 11"/>
          <p:cNvSpPr/>
          <p:nvPr/>
        </p:nvSpPr>
        <p:spPr>
          <a:xfrm>
            <a:off x="3676687" y="4815635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l 12"/>
          <p:cNvSpPr/>
          <p:nvPr/>
        </p:nvSpPr>
        <p:spPr>
          <a:xfrm>
            <a:off x="3950889" y="4087749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l 13"/>
          <p:cNvSpPr/>
          <p:nvPr/>
        </p:nvSpPr>
        <p:spPr>
          <a:xfrm>
            <a:off x="5176233" y="4815635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/>
          <p:cNvSpPr/>
          <p:nvPr/>
        </p:nvSpPr>
        <p:spPr>
          <a:xfrm>
            <a:off x="3001368" y="4815635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l 15"/>
          <p:cNvSpPr/>
          <p:nvPr/>
        </p:nvSpPr>
        <p:spPr>
          <a:xfrm>
            <a:off x="5896945" y="4087749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/>
          <p:cNvSpPr/>
          <p:nvPr/>
        </p:nvSpPr>
        <p:spPr>
          <a:xfrm>
            <a:off x="4257968" y="4087749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4267197" y="4815635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/>
          <p:cNvSpPr/>
          <p:nvPr/>
        </p:nvSpPr>
        <p:spPr>
          <a:xfrm>
            <a:off x="6176747" y="4815635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l 19"/>
          <p:cNvSpPr/>
          <p:nvPr/>
        </p:nvSpPr>
        <p:spPr>
          <a:xfrm>
            <a:off x="6492920" y="4815635"/>
            <a:ext cx="163773" cy="177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2" name="Straight Arrow Connector 21"/>
          <p:cNvCxnSpPr>
            <a:stCxn id="10" idx="4"/>
          </p:cNvCxnSpPr>
          <p:nvPr/>
        </p:nvCxnSpPr>
        <p:spPr>
          <a:xfrm flipH="1">
            <a:off x="2321250" y="4265168"/>
            <a:ext cx="3" cy="550464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0"/>
          </p:cNvCxnSpPr>
          <p:nvPr/>
        </p:nvCxnSpPr>
        <p:spPr>
          <a:xfrm flipH="1">
            <a:off x="3758573" y="4267243"/>
            <a:ext cx="243309" cy="548391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336662" y="4285767"/>
            <a:ext cx="12420" cy="502695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85509" y="4228332"/>
            <a:ext cx="507408" cy="558421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611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DOCKER CONTAINER RUN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container run --name </a:t>
            </a:r>
            <a:r>
              <a:rPr lang="en-US" dirty="0" err="1"/>
              <a:t>staticws</a:t>
            </a:r>
            <a:r>
              <a:rPr lang="en-US" dirty="0"/>
              <a:t> -d -p 4200:80 sim007/</a:t>
            </a:r>
            <a:r>
              <a:rPr lang="en-US" dirty="0" err="1"/>
              <a:t>staticws:latest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079858"/>
              </p:ext>
            </p:extLst>
          </p:nvPr>
        </p:nvGraphicFramePr>
        <p:xfrm>
          <a:off x="617539" y="2406935"/>
          <a:ext cx="8048790" cy="390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3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5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Command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Explain</a:t>
                      </a:r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err="1"/>
                        <a:t>docker</a:t>
                      </a:r>
                      <a:r>
                        <a:rPr lang="en-US" sz="1900" dirty="0"/>
                        <a:t> container</a:t>
                      </a:r>
                      <a:r>
                        <a:rPr lang="en-US" sz="1900" baseline="0" dirty="0"/>
                        <a:t> run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Old command:</a:t>
                      </a:r>
                      <a:r>
                        <a:rPr lang="en-US" sz="1900" baseline="0" dirty="0"/>
                        <a:t> </a:t>
                      </a:r>
                      <a:r>
                        <a:rPr lang="en-US" sz="1900" baseline="0" dirty="0" err="1"/>
                        <a:t>docker</a:t>
                      </a:r>
                      <a:r>
                        <a:rPr lang="en-US" sz="1900" baseline="0" dirty="0"/>
                        <a:t> run</a:t>
                      </a:r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1900" dirty="0"/>
                        <a:t>--name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Container</a:t>
                      </a:r>
                      <a:r>
                        <a:rPr lang="en-US" sz="1900" baseline="0" dirty="0"/>
                        <a:t> name</a:t>
                      </a:r>
                    </a:p>
                    <a:p>
                      <a:r>
                        <a:rPr lang="en-US" sz="1900" baseline="0" dirty="0"/>
                        <a:t>Name must be unique!</a:t>
                      </a:r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-d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detached – run on back</a:t>
                      </a:r>
                      <a:r>
                        <a:rPr lang="en-US" sz="1900" baseline="0" dirty="0"/>
                        <a:t>ground in the cli</a:t>
                      </a:r>
                      <a:r>
                        <a:rPr lang="en-US" sz="1900" dirty="0"/>
                        <a:t> </a:t>
                      </a:r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1900" dirty="0"/>
                        <a:t>-p &lt;</a:t>
                      </a:r>
                      <a:r>
                        <a:rPr lang="en-US" sz="1900" dirty="0" err="1"/>
                        <a:t>hostport</a:t>
                      </a:r>
                      <a:r>
                        <a:rPr lang="en-US" sz="1900" dirty="0"/>
                        <a:t>&gt;</a:t>
                      </a:r>
                      <a:r>
                        <a:rPr lang="en-US" sz="1900" baseline="0" dirty="0"/>
                        <a:t>:&lt;container port&gt;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publish 4200:80</a:t>
                      </a:r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&lt;name</a:t>
                      </a:r>
                      <a:r>
                        <a:rPr lang="en-US" sz="1900" baseline="0" dirty="0"/>
                        <a:t> image&gt;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&lt;registry&gt;/&lt;</a:t>
                      </a:r>
                      <a:r>
                        <a:rPr lang="en-US" sz="1900" baseline="0" dirty="0"/>
                        <a:t>repo&gt;/&lt;name&gt;:&lt;tag&gt;</a:t>
                      </a:r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1900" dirty="0"/>
                        <a:t>Read</a:t>
                      </a:r>
                      <a:r>
                        <a:rPr lang="en-US" sz="1900" baseline="0" dirty="0"/>
                        <a:t> more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900" dirty="0">
                          <a:hlinkClick r:id="rId3"/>
                        </a:rPr>
                        <a:t>https://docs.docker.com/engine/reference/commandline/container_run/</a:t>
                      </a:r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361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2902E6-996A-4035-AE6B-5DAC9EB57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281" y="3546387"/>
            <a:ext cx="8888271" cy="21443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2D7474-29D3-4123-AB87-FC9E5584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0A247-8044-4F3E-AF25-13E0E31C0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94593"/>
            <a:ext cx="4052717" cy="20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9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Docker Command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73" y="1418354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5" y="1420626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9" y="1420626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9" y="4545963"/>
            <a:ext cx="7713275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3" y="4732774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4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5" y="2035795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5" y="2551410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6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2" y="1999098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2" y="2276479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1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</a:t>
            </a:r>
            <a:r>
              <a:rPr lang="en-US" sz="1600" dirty="0" err="1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2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</a:t>
            </a:r>
            <a:r>
              <a:rPr lang="en-US" sz="1600" dirty="0" err="1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2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4" y="3891468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4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4" y="3086255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3" y="2999934"/>
            <a:ext cx="1780937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build</a:t>
            </a:r>
            <a:endParaRPr lang="nl-NL" sz="1600" dirty="0"/>
          </a:p>
        </p:txBody>
      </p:sp>
      <p:sp>
        <p:nvSpPr>
          <p:cNvPr id="25" name="Down Arrow 24"/>
          <p:cNvSpPr/>
          <p:nvPr/>
        </p:nvSpPr>
        <p:spPr>
          <a:xfrm>
            <a:off x="6762113" y="204717"/>
            <a:ext cx="1376484" cy="1090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1736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5872-3D9F-4790-815D-D8BA1E6196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REGISTRY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275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5538D3-3C5D-431F-AB89-857942811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Place for Docker container images</a:t>
            </a:r>
          </a:p>
          <a:p>
            <a:pPr lvl="1"/>
            <a:r>
              <a:rPr lang="en-US" dirty="0"/>
              <a:t>OS: Linux or Windows (multi-arch)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>
                <a:hlinkClick r:id="rId2"/>
              </a:rPr>
              <a:t>DockerHub</a:t>
            </a:r>
            <a:endParaRPr lang="en-US" dirty="0"/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pPr lvl="1"/>
            <a:r>
              <a:rPr lang="en-US" dirty="0"/>
              <a:t>Official </a:t>
            </a:r>
          </a:p>
          <a:p>
            <a:r>
              <a:rPr lang="en-US" dirty="0" err="1">
                <a:hlinkClick r:id="rId3"/>
              </a:rPr>
              <a:t>DockerStore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– official repo’s for enterprises</a:t>
            </a:r>
          </a:p>
          <a:p>
            <a:endParaRPr lang="en-US" dirty="0"/>
          </a:p>
          <a:p>
            <a:r>
              <a:rPr lang="en-US" dirty="0"/>
              <a:t>On premise</a:t>
            </a:r>
          </a:p>
          <a:p>
            <a:pPr lvl="1"/>
            <a:r>
              <a:rPr lang="en-US" dirty="0"/>
              <a:t>In a Docker Container</a:t>
            </a:r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Azure: ACR</a:t>
            </a:r>
          </a:p>
          <a:p>
            <a:pPr lvl="1"/>
            <a:r>
              <a:rPr lang="en-US" dirty="0"/>
              <a:t>….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65107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B4033-5FBD-4B7E-9728-9E5ACFD3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Registry - SHIP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1325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038407-4377-41B3-B727-3C2F8B4D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Repo name</a:t>
            </a:r>
          </a:p>
          <a:p>
            <a:r>
              <a:rPr lang="en-US" dirty="0"/>
              <a:t>Version tag</a:t>
            </a:r>
          </a:p>
          <a:p>
            <a:endParaRPr lang="en-US" dirty="0"/>
          </a:p>
          <a:p>
            <a:r>
              <a:rPr lang="en-US" dirty="0" err="1"/>
              <a:t>DockerHub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E7F33-37BD-48FB-8E4A-E9286457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A308F-629D-47E4-AFEC-EB9C7ADCB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822" y="2695096"/>
            <a:ext cx="5258899" cy="3100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12BC6D-61BE-4A3C-A7CD-A74C5DFF20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59" y="394593"/>
            <a:ext cx="4052717" cy="20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2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A3CDD7-5F91-430E-BF66-9D0C21311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Image-id unique</a:t>
            </a:r>
          </a:p>
          <a:p>
            <a:r>
              <a:rPr lang="en-US" dirty="0"/>
              <a:t>Name: registry/repo/</a:t>
            </a:r>
            <a:r>
              <a:rPr lang="en-US" dirty="0" err="1"/>
              <a:t>name:tag</a:t>
            </a:r>
            <a:endParaRPr lang="en-US" dirty="0"/>
          </a:p>
          <a:p>
            <a:pPr lvl="1"/>
            <a:r>
              <a:rPr lang="en-US" dirty="0"/>
              <a:t>Tag = version</a:t>
            </a:r>
          </a:p>
          <a:p>
            <a:endParaRPr lang="en-US" dirty="0"/>
          </a:p>
          <a:p>
            <a:r>
              <a:rPr lang="en-US" dirty="0"/>
              <a:t>Efficient store &amp; download (only changed layers)</a:t>
            </a:r>
          </a:p>
          <a:p>
            <a:r>
              <a:rPr lang="en-US" dirty="0"/>
              <a:t>Image is first searched on local </a:t>
            </a:r>
            <a:r>
              <a:rPr lang="en-US" dirty="0" err="1"/>
              <a:t>DockerHost</a:t>
            </a:r>
            <a:endParaRPr lang="nl-NL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Tip:</a:t>
            </a:r>
          </a:p>
          <a:p>
            <a:pPr lvl="1"/>
            <a:r>
              <a:rPr lang="en-US" dirty="0"/>
              <a:t>Use “safe” images: official, number of pulls, rating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3A6631-1028-4C0D-9F05-0F29D3B7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from DOCKER HUB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57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Docker Command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73" y="1418354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5" y="1420626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9" y="1420626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9" y="4545963"/>
            <a:ext cx="7713275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3" y="4732774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4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5" y="2035795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5" y="2551410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6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2" y="1999098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2" y="2276479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1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</a:t>
            </a:r>
            <a:r>
              <a:rPr lang="en-US" sz="1600" dirty="0" err="1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2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</a:t>
            </a:r>
            <a:r>
              <a:rPr lang="en-US" sz="1600" dirty="0" err="1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2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4" y="3891468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4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4" y="3086255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3" y="2999934"/>
            <a:ext cx="1780937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build</a:t>
            </a:r>
            <a:endParaRPr lang="nl-NL" sz="1600" dirty="0"/>
          </a:p>
        </p:txBody>
      </p:sp>
      <p:sp>
        <p:nvSpPr>
          <p:cNvPr id="25" name="Down Arrow 24"/>
          <p:cNvSpPr/>
          <p:nvPr/>
        </p:nvSpPr>
        <p:spPr>
          <a:xfrm>
            <a:off x="3981830" y="204717"/>
            <a:ext cx="1376484" cy="1090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2579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ECCF-FA57-44F3-9D70-E44ED34E9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(Container) IMAGE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197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Delivery journey – start </a:t>
            </a:r>
            <a:endParaRPr lang="nl-NL" dirty="0"/>
          </a:p>
        </p:txBody>
      </p: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4466168" y="1340769"/>
            <a:ext cx="32416" cy="2763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298234" y="4256490"/>
            <a:ext cx="400088" cy="1698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Horizontal Scroll 31"/>
          <p:cNvSpPr/>
          <p:nvPr/>
        </p:nvSpPr>
        <p:spPr>
          <a:xfrm>
            <a:off x="1573725" y="4946328"/>
            <a:ext cx="1807655" cy="426889"/>
          </a:xfrm>
          <a:prstGeom prst="horizontalScrol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team</a:t>
            </a:r>
            <a:endParaRPr lang="nl-NL" dirty="0"/>
          </a:p>
        </p:txBody>
      </p:sp>
      <p:sp>
        <p:nvSpPr>
          <p:cNvPr id="33" name="Horizontal Scroll 32"/>
          <p:cNvSpPr/>
          <p:nvPr/>
        </p:nvSpPr>
        <p:spPr>
          <a:xfrm>
            <a:off x="5652962" y="4946328"/>
            <a:ext cx="2133397" cy="426889"/>
          </a:xfrm>
          <a:prstGeom prst="horizontalScrol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Maintenance team 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15" y="2933806"/>
            <a:ext cx="862261" cy="801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8049" y="3474050"/>
            <a:ext cx="95426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Maintenance</a:t>
            </a:r>
            <a:endParaRPr lang="nl-NL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6F566B-DD77-4B0D-BE04-ED307CC5E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465" y="4085248"/>
            <a:ext cx="1962131" cy="19360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8F8526-80FC-4987-B08B-B29B943A8F53}"/>
              </a:ext>
            </a:extLst>
          </p:cNvPr>
          <p:cNvSpPr/>
          <p:nvPr/>
        </p:nvSpPr>
        <p:spPr>
          <a:xfrm>
            <a:off x="4355976" y="4042424"/>
            <a:ext cx="342346" cy="1912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61DF4945-FD02-41B6-97C1-9FEC5264F1B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331640" y="1770064"/>
            <a:ext cx="7653610" cy="92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019F760D-C1A0-4C53-B8AD-A9B6506DF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0064"/>
            <a:ext cx="875440" cy="53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F8319C26-200B-4F78-BCCB-40F97E676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339" y="1770064"/>
            <a:ext cx="102431" cy="19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nl-NL" sz="1300">
                <a:solidFill>
                  <a:srgbClr val="FEFFFF"/>
                </a:solidFill>
                <a:latin typeface="Calibri" panose="020F0502020204030204" pitchFamily="34" charset="0"/>
              </a:rPr>
              <a:t>D</a:t>
            </a:r>
            <a:endParaRPr lang="nl-NL" altLang="nl-NL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A4CA7D80-BA00-437B-809F-F14E7095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325" y="1770064"/>
            <a:ext cx="437037" cy="19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nl-NL" sz="1300">
                <a:solidFill>
                  <a:srgbClr val="FEFFFF"/>
                </a:solidFill>
                <a:latin typeface="Calibri" panose="020F0502020204030204" pitchFamily="34" charset="0"/>
              </a:rPr>
              <a:t>laptop</a:t>
            </a:r>
            <a:endParaRPr lang="nl-NL" altLang="nl-NL"/>
          </a:p>
        </p:txBody>
      </p:sp>
      <p:pic>
        <p:nvPicPr>
          <p:cNvPr id="3083" name="Picture 11">
            <a:extLst>
              <a:ext uri="{FF2B5EF4-FFF2-40B4-BE49-F238E27FC236}">
                <a16:creationId xmlns:a16="http://schemas.microsoft.com/office/drawing/2014/main" id="{C7C284B6-C8CB-420D-921F-D2E049747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92" y="1770064"/>
            <a:ext cx="875440" cy="53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98D91895-1D3F-4887-A399-EF27D329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94" y="1770064"/>
            <a:ext cx="859051" cy="54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id="{57E9F3FE-2904-4712-8D0C-A1BAB8062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764" y="2371198"/>
            <a:ext cx="105162" cy="2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nl-NL" sz="1700" dirty="0">
                <a:solidFill>
                  <a:srgbClr val="5B9BD5"/>
                </a:solidFill>
                <a:latin typeface="Calibri" panose="020F0502020204030204" pitchFamily="34" charset="0"/>
              </a:rPr>
              <a:t>T</a:t>
            </a:r>
            <a:endParaRPr lang="nl-NL" altLang="nl-NL" dirty="0"/>
          </a:p>
        </p:txBody>
      </p:sp>
      <p:pic>
        <p:nvPicPr>
          <p:cNvPr id="3089" name="Picture 17">
            <a:extLst>
              <a:ext uri="{FF2B5EF4-FFF2-40B4-BE49-F238E27FC236}">
                <a16:creationId xmlns:a16="http://schemas.microsoft.com/office/drawing/2014/main" id="{FE1D7B4A-ACAD-440B-9221-1F675F120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209" y="1770064"/>
            <a:ext cx="859051" cy="54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DE0FE6E-AACE-4508-AF25-8CF7371C8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616" y="2371198"/>
            <a:ext cx="127014" cy="2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nl-NL" sz="1700">
                <a:solidFill>
                  <a:srgbClr val="5B9BD5"/>
                </a:solidFill>
                <a:latin typeface="Calibri" panose="020F0502020204030204" pitchFamily="34" charset="0"/>
              </a:rPr>
              <a:t>A</a:t>
            </a:r>
            <a:endParaRPr lang="nl-NL" altLang="nl-NL"/>
          </a:p>
        </p:txBody>
      </p:sp>
      <p:pic>
        <p:nvPicPr>
          <p:cNvPr id="3091" name="Picture 19">
            <a:extLst>
              <a:ext uri="{FF2B5EF4-FFF2-40B4-BE49-F238E27FC236}">
                <a16:creationId xmlns:a16="http://schemas.microsoft.com/office/drawing/2014/main" id="{30B97284-D22E-424B-875D-B5A238A62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924" y="1770064"/>
            <a:ext cx="859051" cy="54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0">
            <a:extLst>
              <a:ext uri="{FF2B5EF4-FFF2-40B4-BE49-F238E27FC236}">
                <a16:creationId xmlns:a16="http://schemas.microsoft.com/office/drawing/2014/main" id="{44AE47E7-B44B-4FB3-BCF6-06C79CEB8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3795" y="2371198"/>
            <a:ext cx="111991" cy="2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nl-NL" sz="1700">
                <a:solidFill>
                  <a:srgbClr val="5B9BD5"/>
                </a:solidFill>
                <a:latin typeface="Calibri" panose="020F0502020204030204" pitchFamily="34" charset="0"/>
              </a:rPr>
              <a:t>P</a:t>
            </a:r>
            <a:endParaRPr lang="nl-NL" altLang="nl-NL"/>
          </a:p>
        </p:txBody>
      </p:sp>
      <p:pic>
        <p:nvPicPr>
          <p:cNvPr id="3093" name="Picture 21">
            <a:extLst>
              <a:ext uri="{FF2B5EF4-FFF2-40B4-BE49-F238E27FC236}">
                <a16:creationId xmlns:a16="http://schemas.microsoft.com/office/drawing/2014/main" id="{CBCF3364-6D0A-4BB3-8982-A2F6F88A9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792" y="1770064"/>
            <a:ext cx="880903" cy="53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5">
            <a:extLst>
              <a:ext uri="{FF2B5EF4-FFF2-40B4-BE49-F238E27FC236}">
                <a16:creationId xmlns:a16="http://schemas.microsoft.com/office/drawing/2014/main" id="{65375A9B-8764-46F3-8893-05FB173FD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783" y="1770064"/>
            <a:ext cx="81944" cy="19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nl-NL" sz="1300">
                <a:solidFill>
                  <a:srgbClr val="FEFFFF"/>
                </a:solidFill>
                <a:latin typeface="Calibri" panose="020F0502020204030204" pitchFamily="34" charset="0"/>
              </a:rPr>
              <a:t>T</a:t>
            </a:r>
            <a:endParaRPr lang="nl-NL" altLang="nl-NL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588531FF-5D30-4348-8BC0-1654EE0AD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908" y="1770064"/>
            <a:ext cx="51898" cy="19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nl-NL" sz="1300">
                <a:solidFill>
                  <a:srgbClr val="FEFFFF"/>
                </a:solidFill>
                <a:latin typeface="Calibri" panose="020F0502020204030204" pitchFamily="34" charset="0"/>
              </a:rPr>
              <a:t>(</a:t>
            </a:r>
            <a:endParaRPr lang="nl-NL" altLang="nl-NL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2D68D801-21AE-41CD-BD4D-B25A4DF72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76" y="1770064"/>
            <a:ext cx="51898" cy="19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nl-NL" sz="1300">
                <a:solidFill>
                  <a:srgbClr val="FEFFFF"/>
                </a:solidFill>
                <a:latin typeface="Calibri" panose="020F0502020204030204" pitchFamily="34" charset="0"/>
              </a:rPr>
              <a:t>)</a:t>
            </a:r>
            <a:endParaRPr lang="nl-NL" altLang="nl-NL"/>
          </a:p>
        </p:txBody>
      </p:sp>
      <p:pic>
        <p:nvPicPr>
          <p:cNvPr id="51" name="Picture 5">
            <a:extLst>
              <a:ext uri="{FF2B5EF4-FFF2-40B4-BE49-F238E27FC236}">
                <a16:creationId xmlns:a16="http://schemas.microsoft.com/office/drawing/2014/main" id="{BFB36F81-D43F-4B4D-9DB1-B03BC03DC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920" y="1770064"/>
            <a:ext cx="875440" cy="53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9">
            <a:extLst>
              <a:ext uri="{FF2B5EF4-FFF2-40B4-BE49-F238E27FC236}">
                <a16:creationId xmlns:a16="http://schemas.microsoft.com/office/drawing/2014/main" id="{7658867F-4222-4990-AD42-AE5956EDD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619" y="1770064"/>
            <a:ext cx="8175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nl-NL" sz="1300" dirty="0">
                <a:solidFill>
                  <a:srgbClr val="FEFFFF"/>
                </a:solidFill>
                <a:latin typeface="Calibri" panose="020F0502020204030204" pitchFamily="34" charset="0"/>
              </a:rPr>
              <a:t>T</a:t>
            </a:r>
            <a:endParaRPr lang="nl-NL" altLang="nl-NL" dirty="0"/>
          </a:p>
        </p:txBody>
      </p:sp>
      <p:pic>
        <p:nvPicPr>
          <p:cNvPr id="35" name="Picture 15">
            <a:extLst>
              <a:ext uri="{FF2B5EF4-FFF2-40B4-BE49-F238E27FC236}">
                <a16:creationId xmlns:a16="http://schemas.microsoft.com/office/drawing/2014/main" id="{29AF09B2-488E-40C2-96C7-9CE962D9B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545" y="1770064"/>
            <a:ext cx="859051" cy="54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13B515AE-9658-42B9-AA3F-AF150153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89" y="1770064"/>
            <a:ext cx="859051" cy="54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5">
            <a:extLst>
              <a:ext uri="{FF2B5EF4-FFF2-40B4-BE49-F238E27FC236}">
                <a16:creationId xmlns:a16="http://schemas.microsoft.com/office/drawing/2014/main" id="{AE54DDD7-5EF9-4C70-9A05-6255D6A2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24" y="1784812"/>
            <a:ext cx="859051" cy="54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16">
            <a:extLst>
              <a:ext uri="{FF2B5EF4-FFF2-40B4-BE49-F238E27FC236}">
                <a16:creationId xmlns:a16="http://schemas.microsoft.com/office/drawing/2014/main" id="{54E5AD2C-C53C-4B97-894A-576128E1D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806" y="2371198"/>
            <a:ext cx="105162" cy="2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nl-NL" sz="1700" dirty="0">
                <a:solidFill>
                  <a:srgbClr val="5B9BD5"/>
                </a:solidFill>
                <a:latin typeface="Calibri" panose="020F0502020204030204" pitchFamily="34" charset="0"/>
              </a:rPr>
              <a:t>T</a:t>
            </a:r>
            <a:endParaRPr lang="nl-NL" altLang="nl-NL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FC8E3DFD-CE89-4572-93E2-98A5B0CF0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843" y="2371198"/>
            <a:ext cx="13465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nl-NL" sz="1700" dirty="0">
                <a:solidFill>
                  <a:srgbClr val="5B9BD5"/>
                </a:solidFill>
                <a:latin typeface="Calibri" panose="020F0502020204030204" pitchFamily="34" charset="0"/>
              </a:rPr>
              <a:t>D</a:t>
            </a:r>
            <a:endParaRPr lang="nl-NL" altLang="nl-NL" dirty="0"/>
          </a:p>
        </p:txBody>
      </p:sp>
      <p:pic>
        <p:nvPicPr>
          <p:cNvPr id="41" name="Picture 15">
            <a:extLst>
              <a:ext uri="{FF2B5EF4-FFF2-40B4-BE49-F238E27FC236}">
                <a16:creationId xmlns:a16="http://schemas.microsoft.com/office/drawing/2014/main" id="{B4B97C09-AC79-499D-8F43-5EAC2FDD9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99" y="1637018"/>
            <a:ext cx="859051" cy="54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5">
            <a:extLst>
              <a:ext uri="{FF2B5EF4-FFF2-40B4-BE49-F238E27FC236}">
                <a16:creationId xmlns:a16="http://schemas.microsoft.com/office/drawing/2014/main" id="{29B9731B-DE78-4513-9B09-EBCE9F46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10" y="1603478"/>
            <a:ext cx="859051" cy="54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5">
            <a:extLst>
              <a:ext uri="{FF2B5EF4-FFF2-40B4-BE49-F238E27FC236}">
                <a16:creationId xmlns:a16="http://schemas.microsoft.com/office/drawing/2014/main" id="{9FDAE8C4-88F2-4988-B563-5B2BF835C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388" y="1637018"/>
            <a:ext cx="859051" cy="54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5">
            <a:extLst>
              <a:ext uri="{FF2B5EF4-FFF2-40B4-BE49-F238E27FC236}">
                <a16:creationId xmlns:a16="http://schemas.microsoft.com/office/drawing/2014/main" id="{9FC56180-7356-4176-A171-48C2C7373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27" y="1580910"/>
            <a:ext cx="859051" cy="54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014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1B912-A71A-493D-92BC-99C89B084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Union FS </a:t>
            </a:r>
          </a:p>
          <a:p>
            <a:r>
              <a:rPr lang="en-US" dirty="0"/>
              <a:t>Layers</a:t>
            </a:r>
          </a:p>
          <a:p>
            <a:r>
              <a:rPr lang="en-US" dirty="0"/>
              <a:t>Layer is only stored once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Compare with class</a:t>
            </a:r>
          </a:p>
          <a:p>
            <a:r>
              <a:rPr lang="en-US" dirty="0">
                <a:sym typeface="Wingdings" panose="05000000000000000000" pitchFamily="2" charset="2"/>
              </a:rPr>
              <a:t>Build with </a:t>
            </a:r>
            <a:r>
              <a:rPr lang="en-US" dirty="0" err="1">
                <a:sym typeface="Wingdings" panose="05000000000000000000" pitchFamily="2" charset="2"/>
              </a:rPr>
              <a:t>Dockerfile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Best practice: Keep images small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Note: image is needed on </a:t>
            </a:r>
            <a:r>
              <a:rPr lang="en-US" dirty="0" err="1">
                <a:sym typeface="Wingdings" panose="05000000000000000000" pitchFamily="2" charset="2"/>
              </a:rPr>
              <a:t>DockerHost</a:t>
            </a:r>
            <a:endParaRPr lang="en-US" dirty="0"/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C64BEA-DB71-4F6C-B088-3B1540A4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8262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21166A-51E7-4999-8516-368E1B720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image</a:t>
            </a:r>
          </a:p>
          <a:p>
            <a:pPr lvl="1"/>
            <a:r>
              <a:rPr lang="en-US" dirty="0"/>
              <a:t>Scratch</a:t>
            </a:r>
          </a:p>
          <a:p>
            <a:pPr lvl="1"/>
            <a:r>
              <a:rPr lang="en-US" dirty="0"/>
              <a:t>Best practice Linux OS or Windows OS</a:t>
            </a:r>
          </a:p>
          <a:p>
            <a:pPr lvl="2"/>
            <a:r>
              <a:rPr lang="en-US" dirty="0"/>
              <a:t>Small Linux distro </a:t>
            </a:r>
            <a:r>
              <a:rPr lang="en-US" dirty="0">
                <a:sym typeface="Wingdings" panose="05000000000000000000" pitchFamily="2" charset="2"/>
              </a:rPr>
              <a:t> alpine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Small Windows base image  </a:t>
            </a:r>
            <a:r>
              <a:rPr lang="en-US" dirty="0" err="1">
                <a:sym typeface="Wingdings" panose="05000000000000000000" pitchFamily="2" charset="2"/>
              </a:rPr>
              <a:t>nano</a:t>
            </a:r>
            <a:r>
              <a:rPr lang="en-US" dirty="0">
                <a:sym typeface="Wingdings" panose="05000000000000000000" pitchFamily="2" charset="2"/>
              </a:rPr>
              <a:t> server</a:t>
            </a:r>
          </a:p>
          <a:p>
            <a:endParaRPr lang="en-US" dirty="0"/>
          </a:p>
          <a:p>
            <a:r>
              <a:rPr lang="en-US" dirty="0"/>
              <a:t>Image for production</a:t>
            </a:r>
          </a:p>
          <a:p>
            <a:pPr marL="265107" lvl="1" indent="0">
              <a:buNone/>
            </a:pPr>
            <a:endParaRPr lang="en-US" dirty="0"/>
          </a:p>
          <a:p>
            <a:r>
              <a:rPr lang="en-US" dirty="0"/>
              <a:t>Images for </a:t>
            </a:r>
            <a:r>
              <a:rPr lang="en-US" dirty="0" err="1"/>
              <a:t>buildprocess</a:t>
            </a:r>
            <a:endParaRPr lang="en-US" dirty="0"/>
          </a:p>
          <a:p>
            <a:pPr lvl="1"/>
            <a:r>
              <a:rPr lang="en-US" dirty="0"/>
              <a:t>Multistage build</a:t>
            </a:r>
          </a:p>
          <a:p>
            <a:pPr marL="265107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F911A-C6E7-4F0B-A8D8-76FD2DB4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2157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FF7ACB-4E52-41AF-88D9-248F0BE5A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and Windows</a:t>
            </a:r>
          </a:p>
          <a:p>
            <a:endParaRPr lang="en-US" dirty="0"/>
          </a:p>
          <a:p>
            <a:r>
              <a:rPr lang="en-US" dirty="0" err="1"/>
              <a:t>.net</a:t>
            </a:r>
            <a:r>
              <a:rPr lang="en-US" dirty="0"/>
              <a:t> core on “</a:t>
            </a:r>
            <a:r>
              <a:rPr lang="en-US" dirty="0" err="1"/>
              <a:t>linux</a:t>
            </a:r>
            <a:r>
              <a:rPr lang="en-US" dirty="0"/>
              <a:t>”</a:t>
            </a:r>
          </a:p>
          <a:p>
            <a:r>
              <a:rPr lang="en-US" dirty="0" err="1"/>
              <a:t>.net</a:t>
            </a:r>
            <a:r>
              <a:rPr lang="en-US" dirty="0"/>
              <a:t> core on “Windows container”</a:t>
            </a:r>
          </a:p>
          <a:p>
            <a:endParaRPr lang="en-US" dirty="0"/>
          </a:p>
          <a:p>
            <a:r>
              <a:rPr lang="en-US" dirty="0" err="1"/>
              <a:t>DockerHub</a:t>
            </a:r>
            <a:endParaRPr lang="en-US" dirty="0"/>
          </a:p>
          <a:p>
            <a:pPr lvl="1"/>
            <a:r>
              <a:rPr lang="en-US" dirty="0"/>
              <a:t>Official images</a:t>
            </a:r>
          </a:p>
          <a:p>
            <a:pPr lvl="1"/>
            <a:r>
              <a:rPr lang="en-US" dirty="0"/>
              <a:t>Private images </a:t>
            </a:r>
          </a:p>
          <a:p>
            <a:pPr lvl="1"/>
            <a:r>
              <a:rPr lang="en-US" dirty="0"/>
              <a:t>Multi OS</a:t>
            </a:r>
          </a:p>
          <a:p>
            <a:pPr marL="265107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AB08A-AF2C-4D3E-8662-30B0F7EC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4119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E16DBE-6AE7-4E66-8266-76F47FFDF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537" y="1666433"/>
            <a:ext cx="8162925" cy="176256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4945C9-E94C-46AB-9BD6-F36AC919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inspect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1B5ED-E553-4272-B3D3-19AFC5E30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" y="3719808"/>
            <a:ext cx="7327557" cy="1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3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FB28D-613E-4C3B-A087-AEE118BF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image ls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5B11E-604D-4BB2-B0C6-593420E8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90690-14FB-46DD-AD30-3E720C7D48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94593"/>
            <a:ext cx="4052717" cy="202635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A758F95-BFD7-45FB-A1CA-097AB3CF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1" y="3546387"/>
            <a:ext cx="8888271" cy="21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60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BFFAF-8590-4C4E-A0F6-96BD01341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DOCKERFILE</a:t>
            </a:r>
            <a:br>
              <a:rPr lang="en-US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2337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Recipe or blueprint</a:t>
            </a:r>
          </a:p>
          <a:p>
            <a:endParaRPr lang="en-US" dirty="0"/>
          </a:p>
          <a:p>
            <a:r>
              <a:rPr lang="en-US" dirty="0"/>
              <a:t>Each line will be layer</a:t>
            </a:r>
          </a:p>
          <a:p>
            <a:r>
              <a:rPr lang="en-US" dirty="0"/>
              <a:t>Each layer will be cached</a:t>
            </a:r>
          </a:p>
          <a:p>
            <a:endParaRPr lang="en-US" dirty="0"/>
          </a:p>
          <a:p>
            <a:r>
              <a:rPr lang="en-US" dirty="0" err="1"/>
              <a:t>Dockerize</a:t>
            </a:r>
            <a:r>
              <a:rPr lang="en-US" dirty="0"/>
              <a:t> – containerize</a:t>
            </a:r>
          </a:p>
          <a:p>
            <a:pPr lvl="2"/>
            <a:r>
              <a:rPr lang="en-US" dirty="0"/>
              <a:t>Sources / Libs / executables on laptop</a:t>
            </a:r>
          </a:p>
          <a:p>
            <a:pPr lvl="2"/>
            <a:r>
              <a:rPr lang="en-US" dirty="0"/>
              <a:t>.</a:t>
            </a:r>
            <a:r>
              <a:rPr lang="en-US" dirty="0" err="1"/>
              <a:t>dockerignore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DOCKERFILE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349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404" y="1979952"/>
            <a:ext cx="1493820" cy="3266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Build: (DOCKERIZE)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39" y="3463781"/>
            <a:ext cx="4981575" cy="685800"/>
          </a:xfrm>
          <a:prstGeom prst="rect">
            <a:avLst/>
          </a:prstGeom>
        </p:spPr>
      </p:pic>
      <p:sp>
        <p:nvSpPr>
          <p:cNvPr id="8" name="Double Brace 7"/>
          <p:cNvSpPr/>
          <p:nvPr/>
        </p:nvSpPr>
        <p:spPr>
          <a:xfrm>
            <a:off x="7255566" y="3183008"/>
            <a:ext cx="1798983" cy="924339"/>
          </a:xfrm>
          <a:prstGeom prst="bracePair">
            <a:avLst/>
          </a:prstGeom>
          <a:ln>
            <a:solidFill>
              <a:srgbClr val="7AB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Elbow Connector 13"/>
          <p:cNvCxnSpPr>
            <a:endCxn id="8" idx="1"/>
          </p:cNvCxnSpPr>
          <p:nvPr/>
        </p:nvCxnSpPr>
        <p:spPr>
          <a:xfrm>
            <a:off x="3508513" y="3645177"/>
            <a:ext cx="3747052" cy="1"/>
          </a:xfrm>
          <a:prstGeom prst="bentConnector3">
            <a:avLst>
              <a:gd name="adj1" fmla="val 50000"/>
            </a:avLst>
          </a:prstGeom>
          <a:ln>
            <a:solidFill>
              <a:srgbClr val="7AB5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5458274" y="2903470"/>
            <a:ext cx="1952634" cy="986464"/>
          </a:xfrm>
          <a:prstGeom prst="bentConnector3">
            <a:avLst>
              <a:gd name="adj1" fmla="val 25185"/>
            </a:avLst>
          </a:prstGeom>
          <a:ln>
            <a:solidFill>
              <a:srgbClr val="7AB5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5400000">
            <a:off x="8255858" y="3514373"/>
            <a:ext cx="924341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Base image</a:t>
            </a:r>
            <a:endParaRPr lang="nl-NL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2558447" y="3050971"/>
            <a:ext cx="921086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 err="1"/>
              <a:t>Dockerfile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268369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5C56F-6FF5-4FAC-90FE-E087966BA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FF4B1B-D1A8-4BC5-BA12-645AD518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A3D4A-277A-426D-ADD0-9CBAF15B7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94593"/>
            <a:ext cx="4052717" cy="20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Docker Command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810573" y="1418354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Build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9705" y="1420626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Ship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12909" y="1420626"/>
            <a:ext cx="2210937" cy="2892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Run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569" y="4545963"/>
            <a:ext cx="7713275" cy="13089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903" y="4732774"/>
            <a:ext cx="193604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system prune</a:t>
            </a:r>
            <a:endParaRPr lang="nl-NL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14679" y="4732774"/>
            <a:ext cx="17590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system info</a:t>
            </a:r>
            <a:endParaRPr lang="nl-NL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46395" y="2035795"/>
            <a:ext cx="112223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pull</a:t>
            </a:r>
            <a:endParaRPr lang="nl-NL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046395" y="2551410"/>
            <a:ext cx="12168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push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7601" y="1878426"/>
            <a:ext cx="19400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run</a:t>
            </a:r>
            <a:endParaRPr lang="nl-NL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127942" y="1999098"/>
            <a:ext cx="149239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ls</a:t>
            </a:r>
            <a:endParaRPr lang="nl-NL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437602" y="2276479"/>
            <a:ext cx="177971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ls</a:t>
            </a:r>
            <a:endParaRPr lang="nl-NL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7601" y="2688191"/>
            <a:ext cx="18887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</a:t>
            </a:r>
            <a:r>
              <a:rPr lang="en-US" sz="1600" dirty="0" err="1"/>
              <a:t>rm</a:t>
            </a:r>
            <a:endParaRPr lang="nl-NL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7940" y="2533632"/>
            <a:ext cx="160140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</a:t>
            </a:r>
            <a:r>
              <a:rPr lang="en-US" sz="1600" dirty="0" err="1"/>
              <a:t>rm</a:t>
            </a:r>
            <a:endParaRPr lang="nl-NL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4679" y="5263612"/>
            <a:ext cx="14196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version</a:t>
            </a:r>
            <a:endParaRPr lang="nl-NL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7604" y="3891468"/>
            <a:ext cx="201426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stop</a:t>
            </a:r>
            <a:endParaRPr lang="nl-NL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437601" y="3484314"/>
            <a:ext cx="203619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start</a:t>
            </a:r>
            <a:endParaRPr lang="nl-NL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37604" y="3086255"/>
            <a:ext cx="202452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container exec</a:t>
            </a:r>
            <a:endParaRPr lang="nl-NL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127943" y="2999934"/>
            <a:ext cx="1780937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Docker image build</a:t>
            </a:r>
            <a:endParaRPr lang="nl-NL" sz="1600" dirty="0"/>
          </a:p>
        </p:txBody>
      </p:sp>
      <p:sp>
        <p:nvSpPr>
          <p:cNvPr id="25" name="Down Arrow 24"/>
          <p:cNvSpPr/>
          <p:nvPr/>
        </p:nvSpPr>
        <p:spPr>
          <a:xfrm>
            <a:off x="1337474" y="204717"/>
            <a:ext cx="1376484" cy="1090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135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err="1"/>
              <a:t>DeLIVERY</a:t>
            </a:r>
            <a:r>
              <a:rPr lang="en-US" dirty="0"/>
              <a:t> (CD)</a:t>
            </a:r>
            <a:endParaRPr lang="nl-NL" dirty="0"/>
          </a:p>
        </p:txBody>
      </p:sp>
      <p:sp>
        <p:nvSpPr>
          <p:cNvPr id="33" name="Horizontal Scroll 32"/>
          <p:cNvSpPr/>
          <p:nvPr/>
        </p:nvSpPr>
        <p:spPr>
          <a:xfrm>
            <a:off x="3227905" y="5296548"/>
            <a:ext cx="1807655" cy="426889"/>
          </a:xfrm>
          <a:prstGeom prst="horizontalScrol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team 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23" y="3577273"/>
            <a:ext cx="862261" cy="801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8057" y="4117517"/>
            <a:ext cx="95426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Maintenance</a:t>
            </a:r>
            <a:endParaRPr lang="nl-NL" sz="1100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FB0035D3-A48C-4C6B-8A09-A5B0114EDC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1373" y="1770064"/>
            <a:ext cx="7653610" cy="920509"/>
            <a:chOff x="56" y="575"/>
            <a:chExt cx="5604" cy="67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61DF4945-FD02-41B6-97C1-9FEC5264F1B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6" y="575"/>
              <a:ext cx="5604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019F760D-C1A0-4C53-B8AD-A9B6506DF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" y="575"/>
              <a:ext cx="641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30924EE6-99AE-406E-ABF2-D9184CE3E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" y="575"/>
              <a:ext cx="641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27E0E0-0245-4B8D-974A-FBD813587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" y="592"/>
              <a:ext cx="584" cy="329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0369E1B-B284-48C9-B178-D6DD12234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" y="586"/>
              <a:ext cx="595" cy="342"/>
            </a:xfrm>
            <a:custGeom>
              <a:avLst/>
              <a:gdLst>
                <a:gd name="T0" fmla="*/ 11 w 595"/>
                <a:gd name="T1" fmla="*/ 110 h 342"/>
                <a:gd name="T2" fmla="*/ 0 w 595"/>
                <a:gd name="T3" fmla="*/ 6 h 342"/>
                <a:gd name="T4" fmla="*/ 11 w 595"/>
                <a:gd name="T5" fmla="*/ 163 h 342"/>
                <a:gd name="T6" fmla="*/ 0 w 595"/>
                <a:gd name="T7" fmla="*/ 267 h 342"/>
                <a:gd name="T8" fmla="*/ 11 w 595"/>
                <a:gd name="T9" fmla="*/ 163 h 342"/>
                <a:gd name="T10" fmla="*/ 11 w 595"/>
                <a:gd name="T11" fmla="*/ 335 h 342"/>
                <a:gd name="T12" fmla="*/ 84 w 595"/>
                <a:gd name="T13" fmla="*/ 328 h 342"/>
                <a:gd name="T14" fmla="*/ 0 w 595"/>
                <a:gd name="T15" fmla="*/ 342 h 342"/>
                <a:gd name="T16" fmla="*/ 11 w 595"/>
                <a:gd name="T17" fmla="*/ 319 h 342"/>
                <a:gd name="T18" fmla="*/ 223 w 595"/>
                <a:gd name="T19" fmla="*/ 328 h 342"/>
                <a:gd name="T20" fmla="*/ 131 w 595"/>
                <a:gd name="T21" fmla="*/ 342 h 342"/>
                <a:gd name="T22" fmla="*/ 270 w 595"/>
                <a:gd name="T23" fmla="*/ 328 h 342"/>
                <a:gd name="T24" fmla="*/ 362 w 595"/>
                <a:gd name="T25" fmla="*/ 342 h 342"/>
                <a:gd name="T26" fmla="*/ 270 w 595"/>
                <a:gd name="T27" fmla="*/ 328 h 342"/>
                <a:gd name="T28" fmla="*/ 501 w 595"/>
                <a:gd name="T29" fmla="*/ 328 h 342"/>
                <a:gd name="T30" fmla="*/ 408 w 595"/>
                <a:gd name="T31" fmla="*/ 342 h 342"/>
                <a:gd name="T32" fmla="*/ 547 w 595"/>
                <a:gd name="T33" fmla="*/ 328 h 342"/>
                <a:gd name="T34" fmla="*/ 583 w 595"/>
                <a:gd name="T35" fmla="*/ 335 h 342"/>
                <a:gd name="T36" fmla="*/ 595 w 595"/>
                <a:gd name="T37" fmla="*/ 277 h 342"/>
                <a:gd name="T38" fmla="*/ 547 w 595"/>
                <a:gd name="T39" fmla="*/ 342 h 342"/>
                <a:gd name="T40" fmla="*/ 583 w 595"/>
                <a:gd name="T41" fmla="*/ 225 h 342"/>
                <a:gd name="T42" fmla="*/ 595 w 595"/>
                <a:gd name="T43" fmla="*/ 121 h 342"/>
                <a:gd name="T44" fmla="*/ 583 w 595"/>
                <a:gd name="T45" fmla="*/ 225 h 342"/>
                <a:gd name="T46" fmla="*/ 583 w 595"/>
                <a:gd name="T47" fmla="*/ 6 h 342"/>
                <a:gd name="T48" fmla="*/ 552 w 595"/>
                <a:gd name="T49" fmla="*/ 13 h 342"/>
                <a:gd name="T50" fmla="*/ 595 w 595"/>
                <a:gd name="T51" fmla="*/ 0 h 342"/>
                <a:gd name="T52" fmla="*/ 583 w 595"/>
                <a:gd name="T53" fmla="*/ 69 h 342"/>
                <a:gd name="T54" fmla="*/ 413 w 595"/>
                <a:gd name="T55" fmla="*/ 13 h 342"/>
                <a:gd name="T56" fmla="*/ 505 w 595"/>
                <a:gd name="T57" fmla="*/ 0 h 342"/>
                <a:gd name="T58" fmla="*/ 367 w 595"/>
                <a:gd name="T59" fmla="*/ 13 h 342"/>
                <a:gd name="T60" fmla="*/ 274 w 595"/>
                <a:gd name="T61" fmla="*/ 0 h 342"/>
                <a:gd name="T62" fmla="*/ 367 w 595"/>
                <a:gd name="T63" fmla="*/ 13 h 342"/>
                <a:gd name="T64" fmla="*/ 135 w 595"/>
                <a:gd name="T65" fmla="*/ 13 h 342"/>
                <a:gd name="T66" fmla="*/ 228 w 595"/>
                <a:gd name="T67" fmla="*/ 0 h 342"/>
                <a:gd name="T68" fmla="*/ 89 w 595"/>
                <a:gd name="T69" fmla="*/ 13 h 342"/>
                <a:gd name="T70" fmla="*/ 5 w 595"/>
                <a:gd name="T71" fmla="*/ 0 h 342"/>
                <a:gd name="T72" fmla="*/ 89 w 595"/>
                <a:gd name="T73" fmla="*/ 1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5" h="342">
                  <a:moveTo>
                    <a:pt x="11" y="6"/>
                  </a:moveTo>
                  <a:lnTo>
                    <a:pt x="11" y="110"/>
                  </a:lnTo>
                  <a:lnTo>
                    <a:pt x="0" y="110"/>
                  </a:lnTo>
                  <a:lnTo>
                    <a:pt x="0" y="6"/>
                  </a:lnTo>
                  <a:lnTo>
                    <a:pt x="11" y="6"/>
                  </a:lnTo>
                  <a:close/>
                  <a:moveTo>
                    <a:pt x="11" y="163"/>
                  </a:moveTo>
                  <a:lnTo>
                    <a:pt x="11" y="267"/>
                  </a:lnTo>
                  <a:lnTo>
                    <a:pt x="0" y="267"/>
                  </a:lnTo>
                  <a:lnTo>
                    <a:pt x="0" y="163"/>
                  </a:lnTo>
                  <a:lnTo>
                    <a:pt x="11" y="163"/>
                  </a:lnTo>
                  <a:close/>
                  <a:moveTo>
                    <a:pt x="11" y="319"/>
                  </a:moveTo>
                  <a:lnTo>
                    <a:pt x="11" y="335"/>
                  </a:lnTo>
                  <a:lnTo>
                    <a:pt x="5" y="328"/>
                  </a:lnTo>
                  <a:lnTo>
                    <a:pt x="84" y="328"/>
                  </a:lnTo>
                  <a:lnTo>
                    <a:pt x="84" y="342"/>
                  </a:lnTo>
                  <a:lnTo>
                    <a:pt x="0" y="342"/>
                  </a:lnTo>
                  <a:lnTo>
                    <a:pt x="0" y="319"/>
                  </a:lnTo>
                  <a:lnTo>
                    <a:pt x="11" y="319"/>
                  </a:lnTo>
                  <a:close/>
                  <a:moveTo>
                    <a:pt x="131" y="328"/>
                  </a:moveTo>
                  <a:lnTo>
                    <a:pt x="223" y="328"/>
                  </a:lnTo>
                  <a:lnTo>
                    <a:pt x="223" y="342"/>
                  </a:lnTo>
                  <a:lnTo>
                    <a:pt x="131" y="342"/>
                  </a:lnTo>
                  <a:lnTo>
                    <a:pt x="131" y="328"/>
                  </a:lnTo>
                  <a:close/>
                  <a:moveTo>
                    <a:pt x="270" y="328"/>
                  </a:moveTo>
                  <a:lnTo>
                    <a:pt x="362" y="328"/>
                  </a:lnTo>
                  <a:lnTo>
                    <a:pt x="362" y="342"/>
                  </a:lnTo>
                  <a:lnTo>
                    <a:pt x="270" y="342"/>
                  </a:lnTo>
                  <a:lnTo>
                    <a:pt x="270" y="328"/>
                  </a:lnTo>
                  <a:close/>
                  <a:moveTo>
                    <a:pt x="408" y="328"/>
                  </a:moveTo>
                  <a:lnTo>
                    <a:pt x="501" y="328"/>
                  </a:lnTo>
                  <a:lnTo>
                    <a:pt x="501" y="342"/>
                  </a:lnTo>
                  <a:lnTo>
                    <a:pt x="408" y="342"/>
                  </a:lnTo>
                  <a:lnTo>
                    <a:pt x="408" y="328"/>
                  </a:lnTo>
                  <a:close/>
                  <a:moveTo>
                    <a:pt x="547" y="328"/>
                  </a:moveTo>
                  <a:lnTo>
                    <a:pt x="589" y="328"/>
                  </a:lnTo>
                  <a:lnTo>
                    <a:pt x="583" y="335"/>
                  </a:lnTo>
                  <a:lnTo>
                    <a:pt x="583" y="277"/>
                  </a:lnTo>
                  <a:lnTo>
                    <a:pt x="595" y="277"/>
                  </a:lnTo>
                  <a:lnTo>
                    <a:pt x="595" y="342"/>
                  </a:lnTo>
                  <a:lnTo>
                    <a:pt x="547" y="342"/>
                  </a:lnTo>
                  <a:lnTo>
                    <a:pt x="547" y="328"/>
                  </a:lnTo>
                  <a:close/>
                  <a:moveTo>
                    <a:pt x="583" y="225"/>
                  </a:moveTo>
                  <a:lnTo>
                    <a:pt x="583" y="121"/>
                  </a:lnTo>
                  <a:lnTo>
                    <a:pt x="595" y="121"/>
                  </a:lnTo>
                  <a:lnTo>
                    <a:pt x="595" y="225"/>
                  </a:lnTo>
                  <a:lnTo>
                    <a:pt x="583" y="225"/>
                  </a:lnTo>
                  <a:close/>
                  <a:moveTo>
                    <a:pt x="583" y="69"/>
                  </a:moveTo>
                  <a:lnTo>
                    <a:pt x="583" y="6"/>
                  </a:lnTo>
                  <a:lnTo>
                    <a:pt x="589" y="13"/>
                  </a:lnTo>
                  <a:lnTo>
                    <a:pt x="552" y="13"/>
                  </a:lnTo>
                  <a:lnTo>
                    <a:pt x="552" y="0"/>
                  </a:lnTo>
                  <a:lnTo>
                    <a:pt x="595" y="0"/>
                  </a:lnTo>
                  <a:lnTo>
                    <a:pt x="595" y="69"/>
                  </a:lnTo>
                  <a:lnTo>
                    <a:pt x="583" y="69"/>
                  </a:lnTo>
                  <a:close/>
                  <a:moveTo>
                    <a:pt x="505" y="13"/>
                  </a:moveTo>
                  <a:lnTo>
                    <a:pt x="413" y="13"/>
                  </a:lnTo>
                  <a:lnTo>
                    <a:pt x="413" y="0"/>
                  </a:lnTo>
                  <a:lnTo>
                    <a:pt x="505" y="0"/>
                  </a:lnTo>
                  <a:lnTo>
                    <a:pt x="505" y="13"/>
                  </a:lnTo>
                  <a:close/>
                  <a:moveTo>
                    <a:pt x="367" y="13"/>
                  </a:moveTo>
                  <a:lnTo>
                    <a:pt x="274" y="13"/>
                  </a:lnTo>
                  <a:lnTo>
                    <a:pt x="274" y="0"/>
                  </a:lnTo>
                  <a:lnTo>
                    <a:pt x="367" y="0"/>
                  </a:lnTo>
                  <a:lnTo>
                    <a:pt x="367" y="13"/>
                  </a:lnTo>
                  <a:close/>
                  <a:moveTo>
                    <a:pt x="228" y="13"/>
                  </a:moveTo>
                  <a:lnTo>
                    <a:pt x="135" y="13"/>
                  </a:lnTo>
                  <a:lnTo>
                    <a:pt x="135" y="0"/>
                  </a:lnTo>
                  <a:lnTo>
                    <a:pt x="228" y="0"/>
                  </a:lnTo>
                  <a:lnTo>
                    <a:pt x="228" y="13"/>
                  </a:lnTo>
                  <a:close/>
                  <a:moveTo>
                    <a:pt x="89" y="13"/>
                  </a:moveTo>
                  <a:lnTo>
                    <a:pt x="5" y="13"/>
                  </a:lnTo>
                  <a:lnTo>
                    <a:pt x="5" y="0"/>
                  </a:lnTo>
                  <a:lnTo>
                    <a:pt x="89" y="0"/>
                  </a:lnTo>
                  <a:lnTo>
                    <a:pt x="89" y="13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F8319C26-200B-4F78-BCCB-40F97E676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627"/>
              <a:ext cx="75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nl-NL" altLang="nl-NL" sz="1300">
                  <a:solidFill>
                    <a:srgbClr val="FEFFFF"/>
                  </a:solidFill>
                  <a:latin typeface="Calibri" panose="020F0502020204030204" pitchFamily="34" charset="0"/>
                </a:rPr>
                <a:t>D</a:t>
              </a:r>
              <a:endParaRPr lang="nl-NL" altLang="nl-NL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A4CA7D80-BA00-437B-809F-F14E70957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" y="753"/>
              <a:ext cx="320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nl-NL" altLang="nl-NL" sz="1300">
                  <a:solidFill>
                    <a:srgbClr val="FEFFFF"/>
                  </a:solidFill>
                  <a:latin typeface="Calibri" panose="020F0502020204030204" pitchFamily="34" charset="0"/>
                </a:rPr>
                <a:t>laptop</a:t>
              </a:r>
              <a:endParaRPr lang="nl-NL" altLang="nl-NL"/>
            </a:p>
          </p:txBody>
        </p:sp>
        <p:pic>
          <p:nvPicPr>
            <p:cNvPr id="3083" name="Picture 11">
              <a:extLst>
                <a:ext uri="{FF2B5EF4-FFF2-40B4-BE49-F238E27FC236}">
                  <a16:creationId xmlns:a16="http://schemas.microsoft.com/office/drawing/2014/main" id="{C7C284B6-C8CB-420D-921F-D2E049747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" y="575"/>
              <a:ext cx="641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AF877321-6DFD-4D11-B83C-7A43AFE54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" y="575"/>
              <a:ext cx="641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BD1711FD-B645-4D8A-BE40-81373FD50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592"/>
              <a:ext cx="584" cy="329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43DE7C9-77E8-4A5E-900F-86CE324CB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7" y="586"/>
              <a:ext cx="595" cy="342"/>
            </a:xfrm>
            <a:custGeom>
              <a:avLst/>
              <a:gdLst>
                <a:gd name="T0" fmla="*/ 11 w 595"/>
                <a:gd name="T1" fmla="*/ 110 h 342"/>
                <a:gd name="T2" fmla="*/ 0 w 595"/>
                <a:gd name="T3" fmla="*/ 6 h 342"/>
                <a:gd name="T4" fmla="*/ 11 w 595"/>
                <a:gd name="T5" fmla="*/ 163 h 342"/>
                <a:gd name="T6" fmla="*/ 0 w 595"/>
                <a:gd name="T7" fmla="*/ 267 h 342"/>
                <a:gd name="T8" fmla="*/ 11 w 595"/>
                <a:gd name="T9" fmla="*/ 163 h 342"/>
                <a:gd name="T10" fmla="*/ 11 w 595"/>
                <a:gd name="T11" fmla="*/ 335 h 342"/>
                <a:gd name="T12" fmla="*/ 84 w 595"/>
                <a:gd name="T13" fmla="*/ 328 h 342"/>
                <a:gd name="T14" fmla="*/ 0 w 595"/>
                <a:gd name="T15" fmla="*/ 342 h 342"/>
                <a:gd name="T16" fmla="*/ 11 w 595"/>
                <a:gd name="T17" fmla="*/ 319 h 342"/>
                <a:gd name="T18" fmla="*/ 223 w 595"/>
                <a:gd name="T19" fmla="*/ 328 h 342"/>
                <a:gd name="T20" fmla="*/ 130 w 595"/>
                <a:gd name="T21" fmla="*/ 342 h 342"/>
                <a:gd name="T22" fmla="*/ 269 w 595"/>
                <a:gd name="T23" fmla="*/ 328 h 342"/>
                <a:gd name="T24" fmla="*/ 362 w 595"/>
                <a:gd name="T25" fmla="*/ 342 h 342"/>
                <a:gd name="T26" fmla="*/ 269 w 595"/>
                <a:gd name="T27" fmla="*/ 328 h 342"/>
                <a:gd name="T28" fmla="*/ 501 w 595"/>
                <a:gd name="T29" fmla="*/ 328 h 342"/>
                <a:gd name="T30" fmla="*/ 408 w 595"/>
                <a:gd name="T31" fmla="*/ 342 h 342"/>
                <a:gd name="T32" fmla="*/ 547 w 595"/>
                <a:gd name="T33" fmla="*/ 328 h 342"/>
                <a:gd name="T34" fmla="*/ 583 w 595"/>
                <a:gd name="T35" fmla="*/ 335 h 342"/>
                <a:gd name="T36" fmla="*/ 595 w 595"/>
                <a:gd name="T37" fmla="*/ 277 h 342"/>
                <a:gd name="T38" fmla="*/ 547 w 595"/>
                <a:gd name="T39" fmla="*/ 342 h 342"/>
                <a:gd name="T40" fmla="*/ 583 w 595"/>
                <a:gd name="T41" fmla="*/ 225 h 342"/>
                <a:gd name="T42" fmla="*/ 595 w 595"/>
                <a:gd name="T43" fmla="*/ 121 h 342"/>
                <a:gd name="T44" fmla="*/ 583 w 595"/>
                <a:gd name="T45" fmla="*/ 225 h 342"/>
                <a:gd name="T46" fmla="*/ 583 w 595"/>
                <a:gd name="T47" fmla="*/ 6 h 342"/>
                <a:gd name="T48" fmla="*/ 551 w 595"/>
                <a:gd name="T49" fmla="*/ 13 h 342"/>
                <a:gd name="T50" fmla="*/ 595 w 595"/>
                <a:gd name="T51" fmla="*/ 0 h 342"/>
                <a:gd name="T52" fmla="*/ 583 w 595"/>
                <a:gd name="T53" fmla="*/ 69 h 342"/>
                <a:gd name="T54" fmla="*/ 413 w 595"/>
                <a:gd name="T55" fmla="*/ 13 h 342"/>
                <a:gd name="T56" fmla="*/ 505 w 595"/>
                <a:gd name="T57" fmla="*/ 0 h 342"/>
                <a:gd name="T58" fmla="*/ 366 w 595"/>
                <a:gd name="T59" fmla="*/ 13 h 342"/>
                <a:gd name="T60" fmla="*/ 274 w 595"/>
                <a:gd name="T61" fmla="*/ 0 h 342"/>
                <a:gd name="T62" fmla="*/ 366 w 595"/>
                <a:gd name="T63" fmla="*/ 13 h 342"/>
                <a:gd name="T64" fmla="*/ 135 w 595"/>
                <a:gd name="T65" fmla="*/ 13 h 342"/>
                <a:gd name="T66" fmla="*/ 227 w 595"/>
                <a:gd name="T67" fmla="*/ 0 h 342"/>
                <a:gd name="T68" fmla="*/ 88 w 595"/>
                <a:gd name="T69" fmla="*/ 13 h 342"/>
                <a:gd name="T70" fmla="*/ 5 w 595"/>
                <a:gd name="T71" fmla="*/ 0 h 342"/>
                <a:gd name="T72" fmla="*/ 88 w 595"/>
                <a:gd name="T73" fmla="*/ 1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5" h="342">
                  <a:moveTo>
                    <a:pt x="11" y="6"/>
                  </a:moveTo>
                  <a:lnTo>
                    <a:pt x="11" y="110"/>
                  </a:lnTo>
                  <a:lnTo>
                    <a:pt x="0" y="110"/>
                  </a:lnTo>
                  <a:lnTo>
                    <a:pt x="0" y="6"/>
                  </a:lnTo>
                  <a:lnTo>
                    <a:pt x="11" y="6"/>
                  </a:lnTo>
                  <a:close/>
                  <a:moveTo>
                    <a:pt x="11" y="163"/>
                  </a:moveTo>
                  <a:lnTo>
                    <a:pt x="11" y="267"/>
                  </a:lnTo>
                  <a:lnTo>
                    <a:pt x="0" y="267"/>
                  </a:lnTo>
                  <a:lnTo>
                    <a:pt x="0" y="163"/>
                  </a:lnTo>
                  <a:lnTo>
                    <a:pt x="11" y="163"/>
                  </a:lnTo>
                  <a:close/>
                  <a:moveTo>
                    <a:pt x="11" y="319"/>
                  </a:moveTo>
                  <a:lnTo>
                    <a:pt x="11" y="335"/>
                  </a:lnTo>
                  <a:lnTo>
                    <a:pt x="5" y="328"/>
                  </a:lnTo>
                  <a:lnTo>
                    <a:pt x="84" y="328"/>
                  </a:lnTo>
                  <a:lnTo>
                    <a:pt x="84" y="342"/>
                  </a:lnTo>
                  <a:lnTo>
                    <a:pt x="0" y="342"/>
                  </a:lnTo>
                  <a:lnTo>
                    <a:pt x="0" y="319"/>
                  </a:lnTo>
                  <a:lnTo>
                    <a:pt x="11" y="319"/>
                  </a:lnTo>
                  <a:close/>
                  <a:moveTo>
                    <a:pt x="130" y="328"/>
                  </a:moveTo>
                  <a:lnTo>
                    <a:pt x="223" y="328"/>
                  </a:lnTo>
                  <a:lnTo>
                    <a:pt x="223" y="342"/>
                  </a:lnTo>
                  <a:lnTo>
                    <a:pt x="130" y="342"/>
                  </a:lnTo>
                  <a:lnTo>
                    <a:pt x="130" y="328"/>
                  </a:lnTo>
                  <a:close/>
                  <a:moveTo>
                    <a:pt x="269" y="328"/>
                  </a:moveTo>
                  <a:lnTo>
                    <a:pt x="362" y="328"/>
                  </a:lnTo>
                  <a:lnTo>
                    <a:pt x="362" y="342"/>
                  </a:lnTo>
                  <a:lnTo>
                    <a:pt x="269" y="342"/>
                  </a:lnTo>
                  <a:lnTo>
                    <a:pt x="269" y="328"/>
                  </a:lnTo>
                  <a:close/>
                  <a:moveTo>
                    <a:pt x="408" y="328"/>
                  </a:moveTo>
                  <a:lnTo>
                    <a:pt x="501" y="328"/>
                  </a:lnTo>
                  <a:lnTo>
                    <a:pt x="501" y="342"/>
                  </a:lnTo>
                  <a:lnTo>
                    <a:pt x="408" y="342"/>
                  </a:lnTo>
                  <a:lnTo>
                    <a:pt x="408" y="328"/>
                  </a:lnTo>
                  <a:close/>
                  <a:moveTo>
                    <a:pt x="547" y="328"/>
                  </a:moveTo>
                  <a:lnTo>
                    <a:pt x="589" y="328"/>
                  </a:lnTo>
                  <a:lnTo>
                    <a:pt x="583" y="335"/>
                  </a:lnTo>
                  <a:lnTo>
                    <a:pt x="583" y="277"/>
                  </a:lnTo>
                  <a:lnTo>
                    <a:pt x="595" y="277"/>
                  </a:lnTo>
                  <a:lnTo>
                    <a:pt x="595" y="342"/>
                  </a:lnTo>
                  <a:lnTo>
                    <a:pt x="547" y="342"/>
                  </a:lnTo>
                  <a:lnTo>
                    <a:pt x="547" y="328"/>
                  </a:lnTo>
                  <a:close/>
                  <a:moveTo>
                    <a:pt x="583" y="225"/>
                  </a:moveTo>
                  <a:lnTo>
                    <a:pt x="583" y="121"/>
                  </a:lnTo>
                  <a:lnTo>
                    <a:pt x="595" y="121"/>
                  </a:lnTo>
                  <a:lnTo>
                    <a:pt x="595" y="225"/>
                  </a:lnTo>
                  <a:lnTo>
                    <a:pt x="583" y="225"/>
                  </a:lnTo>
                  <a:close/>
                  <a:moveTo>
                    <a:pt x="583" y="69"/>
                  </a:moveTo>
                  <a:lnTo>
                    <a:pt x="583" y="6"/>
                  </a:lnTo>
                  <a:lnTo>
                    <a:pt x="589" y="13"/>
                  </a:lnTo>
                  <a:lnTo>
                    <a:pt x="551" y="13"/>
                  </a:lnTo>
                  <a:lnTo>
                    <a:pt x="551" y="0"/>
                  </a:lnTo>
                  <a:lnTo>
                    <a:pt x="595" y="0"/>
                  </a:lnTo>
                  <a:lnTo>
                    <a:pt x="595" y="69"/>
                  </a:lnTo>
                  <a:lnTo>
                    <a:pt x="583" y="69"/>
                  </a:lnTo>
                  <a:close/>
                  <a:moveTo>
                    <a:pt x="505" y="13"/>
                  </a:moveTo>
                  <a:lnTo>
                    <a:pt x="413" y="13"/>
                  </a:lnTo>
                  <a:lnTo>
                    <a:pt x="413" y="0"/>
                  </a:lnTo>
                  <a:lnTo>
                    <a:pt x="505" y="0"/>
                  </a:lnTo>
                  <a:lnTo>
                    <a:pt x="505" y="13"/>
                  </a:lnTo>
                  <a:close/>
                  <a:moveTo>
                    <a:pt x="366" y="13"/>
                  </a:moveTo>
                  <a:lnTo>
                    <a:pt x="274" y="13"/>
                  </a:lnTo>
                  <a:lnTo>
                    <a:pt x="274" y="0"/>
                  </a:lnTo>
                  <a:lnTo>
                    <a:pt x="366" y="0"/>
                  </a:lnTo>
                  <a:lnTo>
                    <a:pt x="366" y="13"/>
                  </a:lnTo>
                  <a:close/>
                  <a:moveTo>
                    <a:pt x="227" y="13"/>
                  </a:moveTo>
                  <a:lnTo>
                    <a:pt x="135" y="13"/>
                  </a:lnTo>
                  <a:lnTo>
                    <a:pt x="135" y="0"/>
                  </a:lnTo>
                  <a:lnTo>
                    <a:pt x="227" y="0"/>
                  </a:lnTo>
                  <a:lnTo>
                    <a:pt x="227" y="13"/>
                  </a:lnTo>
                  <a:close/>
                  <a:moveTo>
                    <a:pt x="88" y="13"/>
                  </a:moveTo>
                  <a:lnTo>
                    <a:pt x="5" y="13"/>
                  </a:lnTo>
                  <a:lnTo>
                    <a:pt x="5" y="0"/>
                  </a:lnTo>
                  <a:lnTo>
                    <a:pt x="88" y="0"/>
                  </a:lnTo>
                  <a:lnTo>
                    <a:pt x="88" y="13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pic>
          <p:nvPicPr>
            <p:cNvPr id="3087" name="Picture 15">
              <a:extLst>
                <a:ext uri="{FF2B5EF4-FFF2-40B4-BE49-F238E27FC236}">
                  <a16:creationId xmlns:a16="http://schemas.microsoft.com/office/drawing/2014/main" id="{98D91895-1D3F-4887-A399-EF27D329B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3" y="592"/>
              <a:ext cx="629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57E9F3FE-2904-4712-8D0C-A1BAB8062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1011"/>
              <a:ext cx="7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nl-NL" altLang="nl-NL" sz="1700">
                  <a:solidFill>
                    <a:srgbClr val="5B9BD5"/>
                  </a:solidFill>
                  <a:latin typeface="Calibri" panose="020F0502020204030204" pitchFamily="34" charset="0"/>
                </a:rPr>
                <a:t>T</a:t>
              </a:r>
              <a:endParaRPr lang="nl-NL" altLang="nl-NL"/>
            </a:p>
          </p:txBody>
        </p:sp>
        <p:pic>
          <p:nvPicPr>
            <p:cNvPr id="3089" name="Picture 17">
              <a:extLst>
                <a:ext uri="{FF2B5EF4-FFF2-40B4-BE49-F238E27FC236}">
                  <a16:creationId xmlns:a16="http://schemas.microsoft.com/office/drawing/2014/main" id="{FE1D7B4A-ACAD-440B-9221-1F675F120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3" y="579"/>
              <a:ext cx="629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DE0FE6E-AACE-4508-AF25-8CF7371C8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" y="99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nl-NL" altLang="nl-NL" sz="1700">
                  <a:solidFill>
                    <a:srgbClr val="5B9BD5"/>
                  </a:solidFill>
                  <a:latin typeface="Calibri" panose="020F0502020204030204" pitchFamily="34" charset="0"/>
                </a:rPr>
                <a:t>A</a:t>
              </a:r>
              <a:endParaRPr lang="nl-NL" altLang="nl-NL"/>
            </a:p>
          </p:txBody>
        </p:sp>
        <p:pic>
          <p:nvPicPr>
            <p:cNvPr id="3091" name="Picture 19">
              <a:extLst>
                <a:ext uri="{FF2B5EF4-FFF2-40B4-BE49-F238E27FC236}">
                  <a16:creationId xmlns:a16="http://schemas.microsoft.com/office/drawing/2014/main" id="{30B97284-D22E-424B-875D-B5A238A62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" y="592"/>
              <a:ext cx="629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44AE47E7-B44B-4FB3-BCF6-06C79CEB8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5" y="1011"/>
              <a:ext cx="8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nl-NL" altLang="nl-NL" sz="1700">
                  <a:solidFill>
                    <a:srgbClr val="5B9BD5"/>
                  </a:solidFill>
                  <a:latin typeface="Calibri" panose="020F0502020204030204" pitchFamily="34" charset="0"/>
                </a:rPr>
                <a:t>P</a:t>
              </a:r>
              <a:endParaRPr lang="nl-NL" altLang="nl-NL"/>
            </a:p>
          </p:txBody>
        </p:sp>
        <p:pic>
          <p:nvPicPr>
            <p:cNvPr id="3093" name="Picture 21">
              <a:extLst>
                <a:ext uri="{FF2B5EF4-FFF2-40B4-BE49-F238E27FC236}">
                  <a16:creationId xmlns:a16="http://schemas.microsoft.com/office/drawing/2014/main" id="{CBCF3364-6D0A-4BB3-8982-A2F6F88A9E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" y="727"/>
              <a:ext cx="645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4" name="Picture 22">
              <a:extLst>
                <a:ext uri="{FF2B5EF4-FFF2-40B4-BE49-F238E27FC236}">
                  <a16:creationId xmlns:a16="http://schemas.microsoft.com/office/drawing/2014/main" id="{83C849F2-AA4C-479F-963A-87990106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" y="727"/>
              <a:ext cx="645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50167704-42D3-4FB2-A070-7C80D308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" y="745"/>
              <a:ext cx="584" cy="329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B1381F6F-A01F-4DBB-8CD4-4509B7F5F0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2" y="739"/>
              <a:ext cx="595" cy="341"/>
            </a:xfrm>
            <a:custGeom>
              <a:avLst/>
              <a:gdLst>
                <a:gd name="T0" fmla="*/ 12 w 595"/>
                <a:gd name="T1" fmla="*/ 111 h 341"/>
                <a:gd name="T2" fmla="*/ 0 w 595"/>
                <a:gd name="T3" fmla="*/ 6 h 341"/>
                <a:gd name="T4" fmla="*/ 12 w 595"/>
                <a:gd name="T5" fmla="*/ 163 h 341"/>
                <a:gd name="T6" fmla="*/ 0 w 595"/>
                <a:gd name="T7" fmla="*/ 267 h 341"/>
                <a:gd name="T8" fmla="*/ 12 w 595"/>
                <a:gd name="T9" fmla="*/ 163 h 341"/>
                <a:gd name="T10" fmla="*/ 12 w 595"/>
                <a:gd name="T11" fmla="*/ 335 h 341"/>
                <a:gd name="T12" fmla="*/ 85 w 595"/>
                <a:gd name="T13" fmla="*/ 328 h 341"/>
                <a:gd name="T14" fmla="*/ 0 w 595"/>
                <a:gd name="T15" fmla="*/ 341 h 341"/>
                <a:gd name="T16" fmla="*/ 12 w 595"/>
                <a:gd name="T17" fmla="*/ 319 h 341"/>
                <a:gd name="T18" fmla="*/ 224 w 595"/>
                <a:gd name="T19" fmla="*/ 328 h 341"/>
                <a:gd name="T20" fmla="*/ 131 w 595"/>
                <a:gd name="T21" fmla="*/ 341 h 341"/>
                <a:gd name="T22" fmla="*/ 270 w 595"/>
                <a:gd name="T23" fmla="*/ 328 h 341"/>
                <a:gd name="T24" fmla="*/ 363 w 595"/>
                <a:gd name="T25" fmla="*/ 341 h 341"/>
                <a:gd name="T26" fmla="*/ 270 w 595"/>
                <a:gd name="T27" fmla="*/ 328 h 341"/>
                <a:gd name="T28" fmla="*/ 502 w 595"/>
                <a:gd name="T29" fmla="*/ 328 h 341"/>
                <a:gd name="T30" fmla="*/ 409 w 595"/>
                <a:gd name="T31" fmla="*/ 341 h 341"/>
                <a:gd name="T32" fmla="*/ 548 w 595"/>
                <a:gd name="T33" fmla="*/ 328 h 341"/>
                <a:gd name="T34" fmla="*/ 584 w 595"/>
                <a:gd name="T35" fmla="*/ 335 h 341"/>
                <a:gd name="T36" fmla="*/ 595 w 595"/>
                <a:gd name="T37" fmla="*/ 277 h 341"/>
                <a:gd name="T38" fmla="*/ 548 w 595"/>
                <a:gd name="T39" fmla="*/ 341 h 341"/>
                <a:gd name="T40" fmla="*/ 584 w 595"/>
                <a:gd name="T41" fmla="*/ 225 h 341"/>
                <a:gd name="T42" fmla="*/ 595 w 595"/>
                <a:gd name="T43" fmla="*/ 121 h 341"/>
                <a:gd name="T44" fmla="*/ 584 w 595"/>
                <a:gd name="T45" fmla="*/ 225 h 341"/>
                <a:gd name="T46" fmla="*/ 584 w 595"/>
                <a:gd name="T47" fmla="*/ 6 h 341"/>
                <a:gd name="T48" fmla="*/ 552 w 595"/>
                <a:gd name="T49" fmla="*/ 13 h 341"/>
                <a:gd name="T50" fmla="*/ 595 w 595"/>
                <a:gd name="T51" fmla="*/ 0 h 341"/>
                <a:gd name="T52" fmla="*/ 584 w 595"/>
                <a:gd name="T53" fmla="*/ 69 h 341"/>
                <a:gd name="T54" fmla="*/ 413 w 595"/>
                <a:gd name="T55" fmla="*/ 13 h 341"/>
                <a:gd name="T56" fmla="*/ 506 w 595"/>
                <a:gd name="T57" fmla="*/ 0 h 341"/>
                <a:gd name="T58" fmla="*/ 367 w 595"/>
                <a:gd name="T59" fmla="*/ 13 h 341"/>
                <a:gd name="T60" fmla="*/ 275 w 595"/>
                <a:gd name="T61" fmla="*/ 0 h 341"/>
                <a:gd name="T62" fmla="*/ 367 w 595"/>
                <a:gd name="T63" fmla="*/ 13 h 341"/>
                <a:gd name="T64" fmla="*/ 136 w 595"/>
                <a:gd name="T65" fmla="*/ 13 h 341"/>
                <a:gd name="T66" fmla="*/ 228 w 595"/>
                <a:gd name="T67" fmla="*/ 0 h 341"/>
                <a:gd name="T68" fmla="*/ 89 w 595"/>
                <a:gd name="T69" fmla="*/ 13 h 341"/>
                <a:gd name="T70" fmla="*/ 6 w 595"/>
                <a:gd name="T71" fmla="*/ 0 h 341"/>
                <a:gd name="T72" fmla="*/ 89 w 595"/>
                <a:gd name="T73" fmla="*/ 1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5" h="341">
                  <a:moveTo>
                    <a:pt x="12" y="6"/>
                  </a:moveTo>
                  <a:lnTo>
                    <a:pt x="12" y="111"/>
                  </a:lnTo>
                  <a:lnTo>
                    <a:pt x="0" y="111"/>
                  </a:lnTo>
                  <a:lnTo>
                    <a:pt x="0" y="6"/>
                  </a:lnTo>
                  <a:lnTo>
                    <a:pt x="12" y="6"/>
                  </a:lnTo>
                  <a:close/>
                  <a:moveTo>
                    <a:pt x="12" y="163"/>
                  </a:moveTo>
                  <a:lnTo>
                    <a:pt x="12" y="267"/>
                  </a:lnTo>
                  <a:lnTo>
                    <a:pt x="0" y="267"/>
                  </a:lnTo>
                  <a:lnTo>
                    <a:pt x="0" y="163"/>
                  </a:lnTo>
                  <a:lnTo>
                    <a:pt x="12" y="163"/>
                  </a:lnTo>
                  <a:close/>
                  <a:moveTo>
                    <a:pt x="12" y="319"/>
                  </a:moveTo>
                  <a:lnTo>
                    <a:pt x="12" y="335"/>
                  </a:lnTo>
                  <a:lnTo>
                    <a:pt x="6" y="328"/>
                  </a:lnTo>
                  <a:lnTo>
                    <a:pt x="85" y="328"/>
                  </a:lnTo>
                  <a:lnTo>
                    <a:pt x="85" y="341"/>
                  </a:lnTo>
                  <a:lnTo>
                    <a:pt x="0" y="341"/>
                  </a:lnTo>
                  <a:lnTo>
                    <a:pt x="0" y="319"/>
                  </a:lnTo>
                  <a:lnTo>
                    <a:pt x="12" y="319"/>
                  </a:lnTo>
                  <a:close/>
                  <a:moveTo>
                    <a:pt x="131" y="328"/>
                  </a:moveTo>
                  <a:lnTo>
                    <a:pt x="224" y="328"/>
                  </a:lnTo>
                  <a:lnTo>
                    <a:pt x="224" y="341"/>
                  </a:lnTo>
                  <a:lnTo>
                    <a:pt x="131" y="341"/>
                  </a:lnTo>
                  <a:lnTo>
                    <a:pt x="131" y="328"/>
                  </a:lnTo>
                  <a:close/>
                  <a:moveTo>
                    <a:pt x="270" y="328"/>
                  </a:moveTo>
                  <a:lnTo>
                    <a:pt x="363" y="328"/>
                  </a:lnTo>
                  <a:lnTo>
                    <a:pt x="363" y="341"/>
                  </a:lnTo>
                  <a:lnTo>
                    <a:pt x="270" y="341"/>
                  </a:lnTo>
                  <a:lnTo>
                    <a:pt x="270" y="328"/>
                  </a:lnTo>
                  <a:close/>
                  <a:moveTo>
                    <a:pt x="409" y="328"/>
                  </a:moveTo>
                  <a:lnTo>
                    <a:pt x="502" y="328"/>
                  </a:lnTo>
                  <a:lnTo>
                    <a:pt x="502" y="341"/>
                  </a:lnTo>
                  <a:lnTo>
                    <a:pt x="409" y="341"/>
                  </a:lnTo>
                  <a:lnTo>
                    <a:pt x="409" y="328"/>
                  </a:lnTo>
                  <a:close/>
                  <a:moveTo>
                    <a:pt x="548" y="328"/>
                  </a:moveTo>
                  <a:lnTo>
                    <a:pt x="590" y="328"/>
                  </a:lnTo>
                  <a:lnTo>
                    <a:pt x="584" y="335"/>
                  </a:lnTo>
                  <a:lnTo>
                    <a:pt x="584" y="277"/>
                  </a:lnTo>
                  <a:lnTo>
                    <a:pt x="595" y="277"/>
                  </a:lnTo>
                  <a:lnTo>
                    <a:pt x="595" y="341"/>
                  </a:lnTo>
                  <a:lnTo>
                    <a:pt x="548" y="341"/>
                  </a:lnTo>
                  <a:lnTo>
                    <a:pt x="548" y="328"/>
                  </a:lnTo>
                  <a:close/>
                  <a:moveTo>
                    <a:pt x="584" y="225"/>
                  </a:moveTo>
                  <a:lnTo>
                    <a:pt x="584" y="121"/>
                  </a:lnTo>
                  <a:lnTo>
                    <a:pt x="595" y="121"/>
                  </a:lnTo>
                  <a:lnTo>
                    <a:pt x="595" y="225"/>
                  </a:lnTo>
                  <a:lnTo>
                    <a:pt x="584" y="225"/>
                  </a:lnTo>
                  <a:close/>
                  <a:moveTo>
                    <a:pt x="584" y="69"/>
                  </a:moveTo>
                  <a:lnTo>
                    <a:pt x="584" y="6"/>
                  </a:lnTo>
                  <a:lnTo>
                    <a:pt x="590" y="13"/>
                  </a:lnTo>
                  <a:lnTo>
                    <a:pt x="552" y="13"/>
                  </a:lnTo>
                  <a:lnTo>
                    <a:pt x="552" y="0"/>
                  </a:lnTo>
                  <a:lnTo>
                    <a:pt x="595" y="0"/>
                  </a:lnTo>
                  <a:lnTo>
                    <a:pt x="595" y="69"/>
                  </a:lnTo>
                  <a:lnTo>
                    <a:pt x="584" y="69"/>
                  </a:lnTo>
                  <a:close/>
                  <a:moveTo>
                    <a:pt x="506" y="13"/>
                  </a:moveTo>
                  <a:lnTo>
                    <a:pt x="413" y="13"/>
                  </a:lnTo>
                  <a:lnTo>
                    <a:pt x="413" y="0"/>
                  </a:lnTo>
                  <a:lnTo>
                    <a:pt x="506" y="0"/>
                  </a:lnTo>
                  <a:lnTo>
                    <a:pt x="506" y="13"/>
                  </a:lnTo>
                  <a:close/>
                  <a:moveTo>
                    <a:pt x="367" y="13"/>
                  </a:moveTo>
                  <a:lnTo>
                    <a:pt x="275" y="13"/>
                  </a:lnTo>
                  <a:lnTo>
                    <a:pt x="275" y="0"/>
                  </a:lnTo>
                  <a:lnTo>
                    <a:pt x="367" y="0"/>
                  </a:lnTo>
                  <a:lnTo>
                    <a:pt x="367" y="13"/>
                  </a:lnTo>
                  <a:close/>
                  <a:moveTo>
                    <a:pt x="228" y="13"/>
                  </a:moveTo>
                  <a:lnTo>
                    <a:pt x="136" y="13"/>
                  </a:lnTo>
                  <a:lnTo>
                    <a:pt x="136" y="0"/>
                  </a:lnTo>
                  <a:lnTo>
                    <a:pt x="228" y="0"/>
                  </a:lnTo>
                  <a:lnTo>
                    <a:pt x="228" y="13"/>
                  </a:lnTo>
                  <a:close/>
                  <a:moveTo>
                    <a:pt x="89" y="13"/>
                  </a:moveTo>
                  <a:lnTo>
                    <a:pt x="6" y="13"/>
                  </a:lnTo>
                  <a:lnTo>
                    <a:pt x="6" y="0"/>
                  </a:lnTo>
                  <a:lnTo>
                    <a:pt x="89" y="0"/>
                  </a:lnTo>
                  <a:lnTo>
                    <a:pt x="89" y="13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65375A9B-8764-46F3-8893-05FB173FD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780"/>
              <a:ext cx="60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nl-NL" altLang="nl-NL" sz="1300">
                  <a:solidFill>
                    <a:srgbClr val="FEFFFF"/>
                  </a:solidFill>
                  <a:latin typeface="Calibri" panose="020F0502020204030204" pitchFamily="34" charset="0"/>
                </a:rPr>
                <a:t>T</a:t>
              </a:r>
              <a:endParaRPr lang="nl-NL" altLang="nl-NL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588531FF-5D30-4348-8BC0-1654EE0AD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" y="905"/>
              <a:ext cx="0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nl-NL" altLang="nl-NL" dirty="0"/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2D68D801-21AE-41CD-BD4D-B25A4DF72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905"/>
              <a:ext cx="0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nl-NL" altLang="nl-NL" dirty="0"/>
            </a:p>
          </p:txBody>
        </p:sp>
      </p:grpSp>
      <p:pic>
        <p:nvPicPr>
          <p:cNvPr id="49" name="Picture 2" descr="mage result for Docker container">
            <a:extLst>
              <a:ext uri="{FF2B5EF4-FFF2-40B4-BE49-F238E27FC236}">
                <a16:creationId xmlns:a16="http://schemas.microsoft.com/office/drawing/2014/main" id="{B00F2C81-BA9F-4CCF-8076-2752583CC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-3" b="-3"/>
          <a:stretch/>
        </p:blipFill>
        <p:spPr bwMode="auto">
          <a:xfrm>
            <a:off x="1107803" y="1348007"/>
            <a:ext cx="458967" cy="3701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mage result for Docker container">
            <a:extLst>
              <a:ext uri="{FF2B5EF4-FFF2-40B4-BE49-F238E27FC236}">
                <a16:creationId xmlns:a16="http://schemas.microsoft.com/office/drawing/2014/main" id="{1496C206-C064-44A6-9996-AAC944875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-3" b="-3"/>
          <a:stretch/>
        </p:blipFill>
        <p:spPr bwMode="auto">
          <a:xfrm>
            <a:off x="2897664" y="1348007"/>
            <a:ext cx="458967" cy="3701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age result for Docker container">
            <a:extLst>
              <a:ext uri="{FF2B5EF4-FFF2-40B4-BE49-F238E27FC236}">
                <a16:creationId xmlns:a16="http://schemas.microsoft.com/office/drawing/2014/main" id="{C49AAEC0-4F27-4827-B97C-12FF29636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-3" b="-3"/>
          <a:stretch/>
        </p:blipFill>
        <p:spPr bwMode="auto">
          <a:xfrm>
            <a:off x="7844319" y="1348007"/>
            <a:ext cx="458967" cy="3701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mage result for Docker container">
            <a:extLst>
              <a:ext uri="{FF2B5EF4-FFF2-40B4-BE49-F238E27FC236}">
                <a16:creationId xmlns:a16="http://schemas.microsoft.com/office/drawing/2014/main" id="{E527DF2D-8F02-4755-BCCB-AACA61241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-3" b="-3"/>
          <a:stretch/>
        </p:blipFill>
        <p:spPr bwMode="auto">
          <a:xfrm>
            <a:off x="5956865" y="1348007"/>
            <a:ext cx="458967" cy="3701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mage result for Docker container">
            <a:extLst>
              <a:ext uri="{FF2B5EF4-FFF2-40B4-BE49-F238E27FC236}">
                <a16:creationId xmlns:a16="http://schemas.microsoft.com/office/drawing/2014/main" id="{A9F2F8BD-0890-4EA1-948B-84CE82A6A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-3" b="-3"/>
          <a:stretch/>
        </p:blipFill>
        <p:spPr bwMode="auto">
          <a:xfrm>
            <a:off x="4442374" y="1348007"/>
            <a:ext cx="458967" cy="3701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31DE1E36-A4EB-487B-A1F2-9E4F7458773C}"/>
              </a:ext>
            </a:extLst>
          </p:cNvPr>
          <p:cNvSpPr/>
          <p:nvPr/>
        </p:nvSpPr>
        <p:spPr>
          <a:xfrm>
            <a:off x="3035545" y="4055533"/>
            <a:ext cx="2125133" cy="618764"/>
          </a:xfrm>
          <a:prstGeom prst="flowChartMagneticDisk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single source of truth</a:t>
            </a:r>
            <a:endParaRPr lang="nl-NL" sz="1600" dirty="0"/>
          </a:p>
        </p:txBody>
      </p:sp>
      <p:pic>
        <p:nvPicPr>
          <p:cNvPr id="1026" name="Picture 2" descr="https://static.thenounproject.com/png/485029-200.png">
            <a:extLst>
              <a:ext uri="{FF2B5EF4-FFF2-40B4-BE49-F238E27FC236}">
                <a16:creationId xmlns:a16="http://schemas.microsoft.com/office/drawing/2014/main" id="{7EA67F0B-BD81-40EE-8D58-FE750361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511" y="4674297"/>
            <a:ext cx="657402" cy="65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age result for Docker container">
            <a:extLst>
              <a:ext uri="{FF2B5EF4-FFF2-40B4-BE49-F238E27FC236}">
                <a16:creationId xmlns:a16="http://schemas.microsoft.com/office/drawing/2014/main" id="{BCE6FAA9-B126-459E-9A8E-E4CD9A743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-3" b="-3"/>
          <a:stretch/>
        </p:blipFill>
        <p:spPr bwMode="auto">
          <a:xfrm>
            <a:off x="7844318" y="3167143"/>
            <a:ext cx="458967" cy="3701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273CA0-32E7-4B76-A779-D5B950158BF2}"/>
              </a:ext>
            </a:extLst>
          </p:cNvPr>
          <p:cNvSpPr/>
          <p:nvPr/>
        </p:nvSpPr>
        <p:spPr>
          <a:xfrm>
            <a:off x="2370666" y="1293494"/>
            <a:ext cx="4606728" cy="1315134"/>
          </a:xfrm>
          <a:prstGeom prst="roundRect">
            <a:avLst/>
          </a:prstGeom>
          <a:solidFill>
            <a:schemeClr val="bg2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028" name="Picture 4" descr="https://static.thenounproject.com/png/1245750-200.png">
            <a:extLst>
              <a:ext uri="{FF2B5EF4-FFF2-40B4-BE49-F238E27FC236}">
                <a16:creationId xmlns:a16="http://schemas.microsoft.com/office/drawing/2014/main" id="{E3BD2738-E001-44B2-98DB-91FA347D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223" y="3491332"/>
            <a:ext cx="542622" cy="5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WHAT is?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= stack of layers</a:t>
            </a:r>
          </a:p>
          <a:p>
            <a:endParaRPr lang="en-US" dirty="0"/>
          </a:p>
          <a:p>
            <a:r>
              <a:rPr lang="en-US" dirty="0"/>
              <a:t>Made by:</a:t>
            </a:r>
          </a:p>
          <a:p>
            <a:pPr lvl="1"/>
            <a:r>
              <a:rPr lang="en-US" dirty="0" err="1"/>
              <a:t>Dockerfile</a:t>
            </a:r>
            <a:r>
              <a:rPr lang="en-US" dirty="0"/>
              <a:t> = recipe or blue print</a:t>
            </a:r>
          </a:p>
          <a:p>
            <a:pPr lvl="1"/>
            <a:r>
              <a:rPr lang="en-US" dirty="0"/>
              <a:t>Docker commit – </a:t>
            </a:r>
            <a:r>
              <a:rPr lang="en-US" dirty="0" err="1"/>
              <a:t>seldomly</a:t>
            </a:r>
            <a:r>
              <a:rPr lang="en-US" dirty="0"/>
              <a:t> used – not in this Docker 101</a:t>
            </a:r>
          </a:p>
          <a:p>
            <a:endParaRPr lang="en-US" dirty="0"/>
          </a:p>
          <a:p>
            <a:r>
              <a:rPr lang="en-US" dirty="0"/>
              <a:t>Container </a:t>
            </a:r>
          </a:p>
          <a:p>
            <a:pPr lvl="1"/>
            <a:r>
              <a:rPr lang="en-US" dirty="0"/>
              <a:t>made from image must run on any environment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Writable layer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8315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2730-3180-42AA-847C-9FAECD9D5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EXAMPLES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9871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2A4036-2E07-418C-B941-0E555925A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Portainer</a:t>
            </a:r>
            <a:endParaRPr lang="en-US" dirty="0"/>
          </a:p>
          <a:p>
            <a:pPr lvl="1"/>
            <a:r>
              <a:rPr lang="en-US" dirty="0"/>
              <a:t>Why learn CLI commands?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Docker security benchmark</a:t>
            </a:r>
          </a:p>
          <a:p>
            <a:endParaRPr lang="en-US" dirty="0"/>
          </a:p>
          <a:p>
            <a:r>
              <a:rPr lang="en-US" dirty="0"/>
              <a:t>Extra</a:t>
            </a:r>
          </a:p>
          <a:p>
            <a:pPr lvl="1"/>
            <a:r>
              <a:rPr lang="en-US" dirty="0" err="1"/>
              <a:t>Mssql</a:t>
            </a:r>
            <a:endParaRPr lang="en-US" dirty="0"/>
          </a:p>
          <a:p>
            <a:pPr lvl="1"/>
            <a:r>
              <a:rPr lang="en-US" dirty="0"/>
              <a:t>Zap</a:t>
            </a: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3BB5A-C2DC-43D4-A935-FC72538F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15FC2-3644-495D-81F7-B3E886942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94593"/>
            <a:ext cx="4052717" cy="20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32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57AB9A-CE6B-4EDF-B72C-239315DEE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38" y="1573715"/>
            <a:ext cx="8162925" cy="42026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B2EAFC-BAFD-4C22-B253-5D965115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Portainer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5952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90B8D-1D39-4351-9E30-D0BCA3B80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538" y="1564062"/>
            <a:ext cx="8162925" cy="422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403091-28E2-4BC5-9018-310A0638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Security bench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5580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MSSQL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https://docs.microsoft.com/en-us/sql/linux/quickstart-install-connect-docker </a:t>
            </a:r>
            <a:endParaRPr lang="nl-NL" dirty="0"/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302" y="952500"/>
            <a:ext cx="129540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704" y="3670424"/>
            <a:ext cx="4571999" cy="16732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9592" y="2924944"/>
            <a:ext cx="288032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28" y="2904204"/>
            <a:ext cx="3418065" cy="23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82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</a:t>
            </a:r>
            <a:r>
              <a:rPr lang="en-US" dirty="0"/>
              <a:t>: ZAP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02" y="952500"/>
            <a:ext cx="1295400" cy="129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3" y="2247900"/>
            <a:ext cx="4735025" cy="3088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191683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hlinkClick r:id="rId5"/>
              </a:rPr>
              <a:t>https://store.docker.com/community/images/owasp/zap2docker-stable</a:t>
            </a:r>
            <a:endParaRPr lang="nl-NL" dirty="0"/>
          </a:p>
          <a:p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D8EB03-71E7-4240-8577-A56451A3B3AE}"/>
              </a:ext>
            </a:extLst>
          </p:cNvPr>
          <p:cNvSpPr/>
          <p:nvPr/>
        </p:nvSpPr>
        <p:spPr>
          <a:xfrm>
            <a:off x="209430" y="5013177"/>
            <a:ext cx="8640960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nl-NL" dirty="0" err="1"/>
              <a:t>docker</a:t>
            </a:r>
            <a:r>
              <a:rPr lang="nl-NL" dirty="0"/>
              <a:t> run -u zap -p 9080:8080 -p 9090:8090 -i </a:t>
            </a:r>
            <a:r>
              <a:rPr lang="nl-NL" dirty="0" err="1"/>
              <a:t>owasp</a:t>
            </a:r>
            <a:r>
              <a:rPr lang="nl-NL" dirty="0"/>
              <a:t>/zap2docker-stable zap-webswing.sh</a:t>
            </a:r>
          </a:p>
          <a:p>
            <a:endParaRPr lang="nl-NL" dirty="0"/>
          </a:p>
          <a:p>
            <a:r>
              <a:rPr lang="nl-NL" dirty="0"/>
              <a:t>http://localhost:8080/?anonym=true&amp;app=ZAP</a:t>
            </a:r>
          </a:p>
        </p:txBody>
      </p:sp>
    </p:spTree>
    <p:extLst>
      <p:ext uri="{BB962C8B-B14F-4D97-AF65-F5344CB8AC3E}">
        <p14:creationId xmlns:p14="http://schemas.microsoft.com/office/powerpoint/2010/main" val="3551479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A262B-64FA-4F74-A7F9-1EE56306A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BUILD-SHIP-RUN AAA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4435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OUR Container WORKFLOW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57FD-A8C3-4807-9FA3-17D4F6900213}"/>
              </a:ext>
            </a:extLst>
          </p:cNvPr>
          <p:cNvSpPr txBox="1"/>
          <p:nvPr/>
        </p:nvSpPr>
        <p:spPr>
          <a:xfrm>
            <a:off x="3100054" y="3105834"/>
            <a:ext cx="911239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local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EECCB-735F-4ECD-9EEE-EE3DEDC7D053}"/>
              </a:ext>
            </a:extLst>
          </p:cNvPr>
          <p:cNvSpPr txBox="1"/>
          <p:nvPr/>
        </p:nvSpPr>
        <p:spPr>
          <a:xfrm>
            <a:off x="1468284" y="3108104"/>
            <a:ext cx="911239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92F4C-5C7C-4F30-9415-E550DF032238}"/>
              </a:ext>
            </a:extLst>
          </p:cNvPr>
          <p:cNvSpPr txBox="1"/>
          <p:nvPr/>
        </p:nvSpPr>
        <p:spPr>
          <a:xfrm>
            <a:off x="4777915" y="3110375"/>
            <a:ext cx="91124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Ship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58EEBC-B48E-45EE-ACA9-63576A64BF29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2379523" y="3429000"/>
            <a:ext cx="720531" cy="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mage result for Docker container">
            <a:extLst>
              <a:ext uri="{FF2B5EF4-FFF2-40B4-BE49-F238E27FC236}">
                <a16:creationId xmlns:a16="http://schemas.microsoft.com/office/drawing/2014/main" id="{E2F599DA-536E-4B76-AE02-79CC87A1C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-3" b="-3"/>
          <a:stretch/>
        </p:blipFill>
        <p:spPr bwMode="auto">
          <a:xfrm>
            <a:off x="2967207" y="2099683"/>
            <a:ext cx="1176931" cy="9491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75D7F2-C8BE-4191-B141-F8A7FE13A38C}"/>
              </a:ext>
            </a:extLst>
          </p:cNvPr>
          <p:cNvSpPr txBox="1"/>
          <p:nvPr/>
        </p:nvSpPr>
        <p:spPr>
          <a:xfrm>
            <a:off x="6314275" y="3114491"/>
            <a:ext cx="91124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“prod”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FF88D1-D6EF-4D12-80BB-175E98FE120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011293" y="3426730"/>
            <a:ext cx="794210" cy="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CE8C0B-64CE-4CF1-8C08-EB557B03379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698638" y="3433540"/>
            <a:ext cx="615637" cy="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2" descr="docker logo">
            <a:extLst>
              <a:ext uri="{FF2B5EF4-FFF2-40B4-BE49-F238E27FC236}">
                <a16:creationId xmlns:a16="http://schemas.microsoft.com/office/drawing/2014/main" id="{B0EF1341-3764-43C4-A5F1-305038812E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758183-130F-438D-BE57-8D5FAB568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785" y="3931639"/>
            <a:ext cx="571500" cy="409575"/>
          </a:xfrm>
          <a:prstGeom prst="rect">
            <a:avLst/>
          </a:prstGeom>
        </p:spPr>
      </p:pic>
      <p:pic>
        <p:nvPicPr>
          <p:cNvPr id="22" name="Picture 2" descr="mage result for Docker container">
            <a:extLst>
              <a:ext uri="{FF2B5EF4-FFF2-40B4-BE49-F238E27FC236}">
                <a16:creationId xmlns:a16="http://schemas.microsoft.com/office/drawing/2014/main" id="{53969798-2269-4912-9F40-5798E2D40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-3" b="-3"/>
          <a:stretch/>
        </p:blipFill>
        <p:spPr bwMode="auto">
          <a:xfrm>
            <a:off x="6061509" y="2099683"/>
            <a:ext cx="1176931" cy="9491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99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DIY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72" y="3029806"/>
            <a:ext cx="7945839" cy="854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A97423-AEA3-487E-A5D3-0C0592B71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9" y="444021"/>
            <a:ext cx="4052717" cy="20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57" y="1461910"/>
            <a:ext cx="7082010" cy="288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85160" y="4341591"/>
            <a:ext cx="911239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Ship</a:t>
            </a:r>
          </a:p>
          <a:p>
            <a:endParaRPr lang="nl-NL" dirty="0"/>
          </a:p>
        </p:txBody>
      </p:sp>
      <p:sp>
        <p:nvSpPr>
          <p:cNvPr id="10" name="TextBox 9"/>
          <p:cNvSpPr txBox="1"/>
          <p:nvPr/>
        </p:nvSpPr>
        <p:spPr>
          <a:xfrm>
            <a:off x="3049952" y="4343861"/>
            <a:ext cx="911239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68132" y="4346132"/>
            <a:ext cx="91124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</a:t>
            </a:r>
          </a:p>
          <a:p>
            <a:endParaRPr lang="en-US" dirty="0"/>
          </a:p>
        </p:txBody>
      </p:sp>
      <p:cxnSp>
        <p:nvCxnSpPr>
          <p:cNvPr id="13" name="Straight Arrow Connector 12"/>
          <p:cNvCxnSpPr>
            <a:stCxn id="10" idx="3"/>
            <a:endCxn id="9" idx="1"/>
          </p:cNvCxnSpPr>
          <p:nvPr/>
        </p:nvCxnSpPr>
        <p:spPr>
          <a:xfrm flipV="1">
            <a:off x="3961191" y="4664757"/>
            <a:ext cx="423969" cy="22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9" idx="3"/>
            <a:endCxn id="11" idx="1"/>
          </p:cNvCxnSpPr>
          <p:nvPr/>
        </p:nvCxnSpPr>
        <p:spPr>
          <a:xfrm>
            <a:off x="5296399" y="4664757"/>
            <a:ext cx="471733" cy="45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7">
            <a:extLst>
              <a:ext uri="{FF2B5EF4-FFF2-40B4-BE49-F238E27FC236}">
                <a16:creationId xmlns:a16="http://schemas.microsoft.com/office/drawing/2014/main" id="{24D18D93-DD04-40EB-8DD6-B12BCBFEBB63}"/>
              </a:ext>
            </a:extLst>
          </p:cNvPr>
          <p:cNvSpPr/>
          <p:nvPr/>
        </p:nvSpPr>
        <p:spPr>
          <a:xfrm>
            <a:off x="1641303" y="649670"/>
            <a:ext cx="5449597" cy="559559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loud Callout 8">
            <a:extLst>
              <a:ext uri="{FF2B5EF4-FFF2-40B4-BE49-F238E27FC236}">
                <a16:creationId xmlns:a16="http://schemas.microsoft.com/office/drawing/2014/main" id="{A8DD89A2-3533-4734-B5A6-26B27F849E02}"/>
              </a:ext>
            </a:extLst>
          </p:cNvPr>
          <p:cNvSpPr/>
          <p:nvPr/>
        </p:nvSpPr>
        <p:spPr>
          <a:xfrm>
            <a:off x="488769" y="764013"/>
            <a:ext cx="828373" cy="55955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idea</a:t>
            </a:r>
            <a:endParaRPr lang="nl-NL" sz="1600" dirty="0"/>
          </a:p>
        </p:txBody>
      </p:sp>
      <p:pic>
        <p:nvPicPr>
          <p:cNvPr id="17" name="Picture 2" descr="Afbeeldingsresultaat voor cadeau">
            <a:extLst>
              <a:ext uri="{FF2B5EF4-FFF2-40B4-BE49-F238E27FC236}">
                <a16:creationId xmlns:a16="http://schemas.microsoft.com/office/drawing/2014/main" id="{175CCC41-5A70-40C4-A425-8F8025FF3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00" y="211013"/>
            <a:ext cx="1764417" cy="176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e result for Docker container">
            <a:extLst>
              <a:ext uri="{FF2B5EF4-FFF2-40B4-BE49-F238E27FC236}">
                <a16:creationId xmlns:a16="http://schemas.microsoft.com/office/drawing/2014/main" id="{0CD4FCD8-30B9-41F0-8F86-514515921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r="-3" b="-3"/>
          <a:stretch/>
        </p:blipFill>
        <p:spPr bwMode="auto">
          <a:xfrm>
            <a:off x="4276195" y="5040308"/>
            <a:ext cx="1176931" cy="9491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4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AF11-4E4D-475E-B3EA-6590A5B717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TOPICS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2524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 flow – dev mode</a:t>
            </a:r>
          </a:p>
          <a:p>
            <a:r>
              <a:rPr lang="en-US" dirty="0"/>
              <a:t>Changes in </a:t>
            </a:r>
            <a:r>
              <a:rPr lang="en-US"/>
              <a:t>code without </a:t>
            </a:r>
            <a:r>
              <a:rPr lang="en-US" dirty="0"/>
              <a:t>building again</a:t>
            </a: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DOCKER VOLUME</a:t>
            </a:r>
            <a:endParaRPr lang="nl-NL" dirty="0"/>
          </a:p>
        </p:txBody>
      </p:sp>
      <p:pic>
        <p:nvPicPr>
          <p:cNvPr id="2050" name="Picture 2" descr="volumes on the Docker h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70" y="2514765"/>
            <a:ext cx="4781551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6013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EB56E6-1F8C-4518-9F38-7AD341109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7136" y="1409700"/>
            <a:ext cx="5263729" cy="45307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TOPIC: </a:t>
            </a:r>
            <a:br>
              <a:rPr lang="en-US" dirty="0"/>
            </a:br>
            <a:r>
              <a:rPr lang="en-US" dirty="0"/>
              <a:t>VIRTUAL MACHINE versus Container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6631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GIVE some COMMANDS Alpine </a:t>
            </a:r>
            <a:endParaRPr lang="nl-NL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944471"/>
              </p:ext>
            </p:extLst>
          </p:nvPr>
        </p:nvGraphicFramePr>
        <p:xfrm>
          <a:off x="617541" y="1409700"/>
          <a:ext cx="816292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Command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Linux version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cat /</a:t>
                      </a:r>
                      <a:r>
                        <a:rPr lang="en-US" sz="1900" dirty="0" err="1"/>
                        <a:t>etc</a:t>
                      </a:r>
                      <a:r>
                        <a:rPr lang="en-US" sz="1900" dirty="0"/>
                        <a:t>/*-release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err="1"/>
                        <a:t>pwd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Show directory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User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err="1"/>
                        <a:t>whoami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Close Alpine</a:t>
                      </a:r>
                      <a:r>
                        <a:rPr lang="en-US" sz="1900" baseline="0" dirty="0"/>
                        <a:t> container</a:t>
                      </a:r>
                      <a:endParaRPr lang="nl-NL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Ctrl-D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92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39" y="473078"/>
            <a:ext cx="8163164" cy="822443"/>
          </a:xfrm>
        </p:spPr>
        <p:txBody>
          <a:bodyPr/>
          <a:lstStyle/>
          <a:p>
            <a:r>
              <a:rPr lang="en-US" dirty="0"/>
              <a:t>WHY Containers (Docker)?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Software Delivery</a:t>
            </a:r>
          </a:p>
          <a:p>
            <a:pPr lvl="1"/>
            <a:r>
              <a:rPr lang="en-US" dirty="0"/>
              <a:t>No more: “works on my laptop!”</a:t>
            </a:r>
            <a:endParaRPr lang="nl-NL" dirty="0"/>
          </a:p>
          <a:p>
            <a:endParaRPr lang="en-US" dirty="0"/>
          </a:p>
          <a:p>
            <a:r>
              <a:rPr lang="en-US" dirty="0"/>
              <a:t>Time to Market</a:t>
            </a:r>
          </a:p>
          <a:p>
            <a:pPr marL="265107" lvl="1" indent="0">
              <a:buNone/>
            </a:pPr>
            <a:endParaRPr lang="en-US" dirty="0"/>
          </a:p>
          <a:p>
            <a:r>
              <a:rPr lang="en-US" dirty="0"/>
              <a:t>DevOps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Try something new / innovate</a:t>
            </a:r>
          </a:p>
          <a:p>
            <a:endParaRPr lang="en-US" i="1" dirty="0"/>
          </a:p>
          <a:p>
            <a:r>
              <a:rPr lang="en-US" dirty="0"/>
              <a:t>CI/CD (Continuous Integration / Continuous Delivery)</a:t>
            </a:r>
          </a:p>
          <a:p>
            <a:pPr lvl="1"/>
            <a:r>
              <a:rPr lang="en-US" dirty="0"/>
              <a:t>Time from commit to in production (cycle time)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Testing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…….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74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D50B7-C7EC-4188-BB92-D87B87A7F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9" y="144348"/>
            <a:ext cx="8759101" cy="611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4591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Centric colours">
      <a:dk1>
        <a:srgbClr val="000000"/>
      </a:dk1>
      <a:lt1>
        <a:srgbClr val="FFFFFF"/>
      </a:lt1>
      <a:dk2>
        <a:srgbClr val="009036"/>
      </a:dk2>
      <a:lt2>
        <a:srgbClr val="FFFFFF"/>
      </a:lt2>
      <a:accent1>
        <a:srgbClr val="005EA8"/>
      </a:accent1>
      <a:accent2>
        <a:srgbClr val="EE9D00"/>
      </a:accent2>
      <a:accent3>
        <a:srgbClr val="5EC5ED"/>
      </a:accent3>
      <a:accent4>
        <a:srgbClr val="E30045"/>
      </a:accent4>
      <a:accent5>
        <a:srgbClr val="FFED00"/>
      </a:accent5>
      <a:accent6>
        <a:srgbClr val="80197F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43F10021B1B74BA5DD583B6999787F" ma:contentTypeVersion="1" ma:contentTypeDescription="Een nieuw document maken." ma:contentTypeScope="" ma:versionID="9fe8e6bb692149f7f6309adc5fa4980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ba296b9b19381bc8f01ad690518422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0A3E1F-B2EC-4B36-9F71-3169FFDE4A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A752D92-0ACC-48D2-A658-AB744FE70E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916CFB-C98C-4D26-B77C-F1E6DDC5B9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2314</Words>
  <Application>Microsoft Office PowerPoint</Application>
  <PresentationFormat>On-screen Show (4:3)</PresentationFormat>
  <Paragraphs>790</Paragraphs>
  <Slides>73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Tahoma</vt:lpstr>
      <vt:lpstr>Wingdings</vt:lpstr>
      <vt:lpstr>Kantoorthema</vt:lpstr>
      <vt:lpstr>Docker 101    </vt:lpstr>
      <vt:lpstr>WHO is Johannes Sim?</vt:lpstr>
      <vt:lpstr>Docker 101</vt:lpstr>
      <vt:lpstr>CoNTENT Docker 101</vt:lpstr>
      <vt:lpstr>MY Delivery journey – start </vt:lpstr>
      <vt:lpstr>Continuous DeLIVERY (CD)</vt:lpstr>
      <vt:lpstr>PowerPoint Presentation</vt:lpstr>
      <vt:lpstr>WHY Containers (Docker)?</vt:lpstr>
      <vt:lpstr>PowerPoint Presentation</vt:lpstr>
      <vt:lpstr>DOCKER Definition </vt:lpstr>
      <vt:lpstr>What is a container? - analogy</vt:lpstr>
      <vt:lpstr>CONTAINER learning</vt:lpstr>
      <vt:lpstr>Container MIndset</vt:lpstr>
      <vt:lpstr>Real life DeMO - CONTAINERS</vt:lpstr>
      <vt:lpstr>Workshop</vt:lpstr>
      <vt:lpstr>Workshop</vt:lpstr>
      <vt:lpstr>Workshop Map 101</vt:lpstr>
      <vt:lpstr>WoRKSHop DAY 2</vt:lpstr>
      <vt:lpstr>WORKshop day 3</vt:lpstr>
      <vt:lpstr>Learn</vt:lpstr>
      <vt:lpstr>INSTALL workshop environment &amp; CHECK</vt:lpstr>
      <vt:lpstr>ABOUT THIS WORKSHOP</vt:lpstr>
      <vt:lpstr>OUR Workshop environment </vt:lpstr>
      <vt:lpstr>CONFIGURATION for DOCKER PLAY</vt:lpstr>
      <vt:lpstr>DIY: install workshop environment </vt:lpstr>
      <vt:lpstr>Docker PLayGROUND</vt:lpstr>
      <vt:lpstr>SUMMARY: OUR work environment </vt:lpstr>
      <vt:lpstr>Docker working?</vt:lpstr>
      <vt:lpstr>CONTAINER LIFE CYCLE</vt:lpstr>
      <vt:lpstr>Container life cycle</vt:lpstr>
      <vt:lpstr>Docker in a GLANCE</vt:lpstr>
      <vt:lpstr>TOPIC: DOCKER ARCHITECTURE HigH LEVEL</vt:lpstr>
      <vt:lpstr>TOPIC: DOCKER versionS</vt:lpstr>
      <vt:lpstr>Docker Command LINE INTERFACE</vt:lpstr>
      <vt:lpstr>CONTAINER</vt:lpstr>
      <vt:lpstr>WHAT is a CONTAINER?</vt:lpstr>
      <vt:lpstr>“WORKS ON MY MacHINE” EPHEmeral</vt:lpstr>
      <vt:lpstr>“WORKS ON MY MACHINE” immutable</vt:lpstr>
      <vt:lpstr>“WORKS ON MY MacHINE” ISOLATION</vt:lpstr>
      <vt:lpstr>TOPIC: PORTS</vt:lpstr>
      <vt:lpstr>DOCKER CONTAINER RUN</vt:lpstr>
      <vt:lpstr>DIY</vt:lpstr>
      <vt:lpstr>Docker Command</vt:lpstr>
      <vt:lpstr>REGISTRY</vt:lpstr>
      <vt:lpstr>Docker Registry - SHIP</vt:lpstr>
      <vt:lpstr>DIY</vt:lpstr>
      <vt:lpstr>Images from DOCKER HUB</vt:lpstr>
      <vt:lpstr>Docker Command</vt:lpstr>
      <vt:lpstr>(Container) IMAGE</vt:lpstr>
      <vt:lpstr>What is an Image?</vt:lpstr>
      <vt:lpstr>Images</vt:lpstr>
      <vt:lpstr>intermezzo</vt:lpstr>
      <vt:lpstr>Docker image inspect</vt:lpstr>
      <vt:lpstr>DIY</vt:lpstr>
      <vt:lpstr>DOCKERFILE </vt:lpstr>
      <vt:lpstr>DOCKERFILE</vt:lpstr>
      <vt:lpstr>Build: (DOCKERIZE)</vt:lpstr>
      <vt:lpstr>DIY</vt:lpstr>
      <vt:lpstr>Docker Command</vt:lpstr>
      <vt:lpstr>WHAT is?</vt:lpstr>
      <vt:lpstr>DOCKER EXAMPLES</vt:lpstr>
      <vt:lpstr>Examples</vt:lpstr>
      <vt:lpstr>Portainer</vt:lpstr>
      <vt:lpstr>Docker Security bench</vt:lpstr>
      <vt:lpstr>Extra: MSSQL</vt:lpstr>
      <vt:lpstr>EXTRa: ZAP   </vt:lpstr>
      <vt:lpstr>BUILD-SHIP-RUN AAA</vt:lpstr>
      <vt:lpstr>OUR Container WORKFLOW</vt:lpstr>
      <vt:lpstr>DIY</vt:lpstr>
      <vt:lpstr>Some TOPICS</vt:lpstr>
      <vt:lpstr>DOCKER VOLUME</vt:lpstr>
      <vt:lpstr>TOPIC:  VIRTUAL MACHINE versus Container</vt:lpstr>
      <vt:lpstr>GIVE some COMMANDS Alpine </vt:lpstr>
    </vt:vector>
  </TitlesOfParts>
  <Manager>Edward.Bergman@centric.eu</Manager>
  <Company>Centric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Docker101</dc:title>
  <dc:subject>Centric corporate template</dc:subject>
  <dc:creator>Johannes.Sim@centric.eu</dc:creator>
  <cp:lastModifiedBy>Sim, Johannes</cp:lastModifiedBy>
  <cp:revision>814</cp:revision>
  <dcterms:created xsi:type="dcterms:W3CDTF">2013-07-23T12:22:34Z</dcterms:created>
  <dcterms:modified xsi:type="dcterms:W3CDTF">2018-11-06T21:32:15Z</dcterms:modified>
  <cp:category>powerpoint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0x0101009843F10021B1B74BA5DD583B6999787F</vt:lpwstr>
  </property>
</Properties>
</file>